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7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2" autoAdjust="0"/>
    <p:restoredTop sz="94660"/>
  </p:normalViewPr>
  <p:slideViewPr>
    <p:cSldViewPr snapToGrid="0" snapToObjects="1" showGuides="1">
      <p:cViewPr varScale="1">
        <p:scale>
          <a:sx n="62" d="100"/>
          <a:sy n="62" d="100"/>
        </p:scale>
        <p:origin x="3096" y="20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fraic@ferris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 t="10445" b="18058"/>
          <a:stretch>
            <a:fillRect/>
          </a:stretch>
        </p:blipFill>
        <p:spPr>
          <a:xfrm>
            <a:off x="4926170" y="446976"/>
            <a:ext cx="1888132" cy="1822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2172"/>
            <a:ext cx="641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pple Casual"/>
              </a:rPr>
              <a:t>Welcome to Genetics: Human Aspects! – BIOL 101 (Online)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1695" y="1337502"/>
            <a:ext cx="6602607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Contact information</a:t>
            </a:r>
          </a:p>
          <a:p>
            <a:r>
              <a:rPr lang="en-US" sz="1500" dirty="0">
                <a:latin typeface="Apple Casual"/>
                <a:cs typeface="Apple Casual"/>
              </a:rPr>
              <a:t>Professors: Dr. Chris DeFraia (Lecture, Lab for section VL-1)</a:t>
            </a:r>
          </a:p>
          <a:p>
            <a:r>
              <a:rPr lang="en-US" sz="1500" dirty="0">
                <a:latin typeface="Apple Casual"/>
                <a:cs typeface="Apple Casual"/>
              </a:rPr>
              <a:t>	          Dr. Gary Miller (Lab for section VL-2)</a:t>
            </a:r>
          </a:p>
          <a:p>
            <a:r>
              <a:rPr lang="en-US" sz="1500" dirty="0">
                <a:latin typeface="Apple Casual"/>
                <a:cs typeface="Apple Casual"/>
              </a:rPr>
              <a:t>email: </a:t>
            </a:r>
            <a:r>
              <a:rPr lang="en-US" sz="1500" dirty="0">
                <a:latin typeface="Apple Casual"/>
                <a:cs typeface="Apple Casual"/>
                <a:hlinkClick r:id="rId3"/>
              </a:rPr>
              <a:t>defraic@ferris.edu</a:t>
            </a:r>
            <a:endParaRPr lang="en-US" sz="1500" dirty="0">
              <a:latin typeface="Apple Casual"/>
              <a:cs typeface="Apple Casual"/>
            </a:endParaRPr>
          </a:p>
          <a:p>
            <a:r>
              <a:rPr lang="en-US" sz="1500" dirty="0">
                <a:latin typeface="Apple Casual"/>
                <a:cs typeface="Apple Casual"/>
              </a:rPr>
              <a:t>phone: Not available by phone, but I check email often.  </a:t>
            </a:r>
          </a:p>
          <a:p>
            <a:r>
              <a:rPr lang="en-US" sz="1500" dirty="0">
                <a:latin typeface="Apple Casual"/>
                <a:cs typeface="Apple Casual"/>
              </a:rPr>
              <a:t>Zoom classroom: </a:t>
            </a:r>
            <a:r>
              <a:rPr lang="en-US" sz="1500" dirty="0"/>
              <a:t>See Zoom link on the left-hand menu in Canvas</a:t>
            </a:r>
            <a:endParaRPr lang="en-US" sz="1500" dirty="0">
              <a:latin typeface="Apple Casual"/>
              <a:cs typeface="Apple Casual"/>
            </a:endParaRPr>
          </a:p>
          <a:p>
            <a:endParaRPr lang="en-US" b="1" dirty="0">
              <a:latin typeface="Apple Casual"/>
              <a:cs typeface="Apple Casual"/>
            </a:endParaRPr>
          </a:p>
          <a:p>
            <a:endParaRPr lang="en-US" b="1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When is class?</a:t>
            </a:r>
          </a:p>
          <a:p>
            <a:endParaRPr lang="en-US" sz="1500" dirty="0">
              <a:latin typeface="Apple Casual"/>
              <a:cs typeface="Apple Casual"/>
            </a:endParaRPr>
          </a:p>
          <a:p>
            <a:r>
              <a:rPr lang="en-US" sz="1500" dirty="0">
                <a:latin typeface="Apple Casual"/>
                <a:cs typeface="Apple Casual"/>
              </a:rPr>
              <a:t>Class will be held on Zoom (see above):</a:t>
            </a:r>
          </a:p>
          <a:p>
            <a:endParaRPr lang="en-US" sz="1500" dirty="0">
              <a:latin typeface="Apple Casual"/>
              <a:cs typeface="Apple Casual"/>
            </a:endParaRPr>
          </a:p>
          <a:p>
            <a:r>
              <a:rPr lang="en-US" sz="1500" dirty="0">
                <a:latin typeface="Apple Casual"/>
                <a:cs typeface="Apple Casual"/>
              </a:rPr>
              <a:t>All students: Tuesdays: 9:30 AM – 10:45 AM. Use Tuesday meeting zoom link</a:t>
            </a:r>
          </a:p>
          <a:p>
            <a:r>
              <a:rPr lang="en-US" sz="1500" dirty="0">
                <a:latin typeface="Apple Casual"/>
                <a:cs typeface="Apple Casual"/>
              </a:rPr>
              <a:t>Section VL-1 students: Thursdays: 9:30 AM – 10:45 AM. Use section VL-1 zoom link</a:t>
            </a:r>
          </a:p>
          <a:p>
            <a:r>
              <a:rPr lang="en-US" sz="1500" dirty="0">
                <a:latin typeface="Apple Casual"/>
                <a:cs typeface="Apple Casual"/>
              </a:rPr>
              <a:t>Section VL-2 students: Thursdays: 9:30 AM – 10:45 AM. Use section VL-2 zoom link</a:t>
            </a:r>
          </a:p>
          <a:p>
            <a:endParaRPr lang="en-US" b="1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What will you do during class times? </a:t>
            </a:r>
          </a:p>
          <a:p>
            <a:endParaRPr lang="en-US" sz="1500" dirty="0">
              <a:latin typeface="Apple Casual"/>
              <a:cs typeface="Apple Casual"/>
            </a:endParaRPr>
          </a:p>
          <a:p>
            <a:r>
              <a:rPr lang="en-US" sz="1500" dirty="0">
                <a:latin typeface="Apple Casual"/>
                <a:cs typeface="Apple Casual"/>
              </a:rPr>
              <a:t>On </a:t>
            </a:r>
            <a:r>
              <a:rPr lang="en-US" sz="1500" u="sng" dirty="0">
                <a:latin typeface="Apple Casual"/>
                <a:cs typeface="Apple Casual"/>
              </a:rPr>
              <a:t>Tuesdays</a:t>
            </a:r>
            <a:r>
              <a:rPr lang="en-US" sz="1500" dirty="0">
                <a:latin typeface="Apple Casual"/>
                <a:cs typeface="Apple Casual"/>
              </a:rPr>
              <a:t> you will: 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Ask any questions you have about the lecture videos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Complete an online lab and any associated activities</a:t>
            </a:r>
          </a:p>
          <a:p>
            <a:endParaRPr lang="en-US" sz="1500" dirty="0">
              <a:latin typeface="Apple Casual"/>
              <a:cs typeface="Apple Casual"/>
            </a:endParaRPr>
          </a:p>
          <a:p>
            <a:r>
              <a:rPr lang="en-US" sz="1500" dirty="0">
                <a:latin typeface="Apple Casual"/>
                <a:cs typeface="Apple Casual"/>
              </a:rPr>
              <a:t>On </a:t>
            </a:r>
            <a:r>
              <a:rPr lang="en-US" sz="1500" u="sng" dirty="0">
                <a:latin typeface="Apple Casual"/>
                <a:cs typeface="Apple Casual"/>
              </a:rPr>
              <a:t>Thursdays</a:t>
            </a:r>
            <a:r>
              <a:rPr lang="en-US" sz="1500" dirty="0">
                <a:latin typeface="Apple Casual"/>
                <a:cs typeface="Apple Casual"/>
              </a:rPr>
              <a:t> you will: 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View my lecture videos on Canvas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Take notes on the videos and submit them via Canvas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Work on homework questions, in groups if you like. </a:t>
            </a:r>
          </a:p>
          <a:p>
            <a:endParaRPr lang="en-US" sz="1500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What will you do outside of class times?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Homework (if not finished during class), due most Tuesdays on Canvas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Correct your homework (for full credit!) and submit on Canvas</a:t>
            </a:r>
          </a:p>
          <a:p>
            <a:endParaRPr lang="en-US" sz="1500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How much time can you expect to spend this class per week?*</a:t>
            </a:r>
          </a:p>
          <a:p>
            <a:r>
              <a:rPr lang="en-US" sz="1500" dirty="0">
                <a:latin typeface="Apple Casual"/>
                <a:cs typeface="Apple Casual"/>
              </a:rPr>
              <a:t>Lecture videos and notes: 2.0 </a:t>
            </a:r>
            <a:r>
              <a:rPr lang="en-US" sz="1500" dirty="0" err="1">
                <a:latin typeface="Apple Casual"/>
                <a:cs typeface="Apple Casual"/>
              </a:rPr>
              <a:t>hrs</a:t>
            </a:r>
            <a:endParaRPr lang="en-US" sz="1500" dirty="0">
              <a:latin typeface="Apple Casual"/>
              <a:cs typeface="Apple Casual"/>
            </a:endParaRPr>
          </a:p>
          <a:p>
            <a:r>
              <a:rPr lang="en-US" sz="1500" dirty="0">
                <a:latin typeface="Apple Casual"/>
                <a:cs typeface="Apple Casual"/>
              </a:rPr>
              <a:t>Homework: 2.0 </a:t>
            </a:r>
            <a:r>
              <a:rPr lang="en-US" sz="1500" dirty="0" err="1">
                <a:latin typeface="Apple Casual"/>
                <a:cs typeface="Apple Casual"/>
              </a:rPr>
              <a:t>hrs</a:t>
            </a:r>
            <a:endParaRPr lang="en-US" sz="1500" dirty="0">
              <a:latin typeface="Apple Casual"/>
              <a:cs typeface="Apple Casual"/>
            </a:endParaRPr>
          </a:p>
          <a:p>
            <a:r>
              <a:rPr lang="en-US" sz="1500" dirty="0">
                <a:latin typeface="Apple Casual"/>
                <a:cs typeface="Apple Casual"/>
              </a:rPr>
              <a:t>Online lab and lab zoom meeting-2.0 </a:t>
            </a:r>
            <a:r>
              <a:rPr lang="en-US" sz="1500" dirty="0" err="1">
                <a:latin typeface="Apple Casual"/>
                <a:cs typeface="Apple Casual"/>
              </a:rPr>
              <a:t>hrs</a:t>
            </a:r>
            <a:endParaRPr lang="en-US" sz="1500" dirty="0">
              <a:latin typeface="Apple Casual"/>
              <a:cs typeface="Apple Casu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695" y="580232"/>
            <a:ext cx="4506079" cy="6155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What you’ll learn:</a:t>
            </a:r>
            <a:r>
              <a:rPr lang="en-US" sz="1600" dirty="0">
                <a:latin typeface="Apple Casual"/>
                <a:cs typeface="Apple Casual"/>
              </a:rPr>
              <a:t> The molecular basis of physical traits, human disease, and life as we know it.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3185" y="1599181"/>
            <a:ext cx="260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751F"/>
                </a:solidFill>
              </a:rPr>
              <a:t>Cats love genetics.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A08102-A3F8-104E-8D8C-7E27D1CC8841}"/>
              </a:ext>
            </a:extLst>
          </p:cNvPr>
          <p:cNvSpPr txBox="1"/>
          <p:nvPr/>
        </p:nvSpPr>
        <p:spPr>
          <a:xfrm>
            <a:off x="205409" y="2862079"/>
            <a:ext cx="636104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pple Casual"/>
                <a:cs typeface="Apple Casual"/>
              </a:rPr>
              <a:t>Questions? Here are some answers…</a:t>
            </a:r>
          </a:p>
          <a:p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A0CBAB1-088E-E94F-A725-F6D9DE4A4A46}"/>
              </a:ext>
            </a:extLst>
          </p:cNvPr>
          <p:cNvGrpSpPr/>
          <p:nvPr/>
        </p:nvGrpSpPr>
        <p:grpSpPr>
          <a:xfrm>
            <a:off x="1835471" y="9188261"/>
            <a:ext cx="3173203" cy="448294"/>
            <a:chOff x="1879598" y="7878269"/>
            <a:chExt cx="3173203" cy="448294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8DB5750-0B29-644E-B819-ACBA9CFAACB4}"/>
                </a:ext>
              </a:extLst>
            </p:cNvPr>
            <p:cNvCxnSpPr>
              <a:cxnSpLocks/>
            </p:cNvCxnSpPr>
            <p:nvPr/>
          </p:nvCxnSpPr>
          <p:spPr>
            <a:xfrm>
              <a:off x="1879598" y="8101140"/>
              <a:ext cx="3173203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1AE7DF9E-EEEF-8449-897A-1EA5A5A6030F}"/>
                </a:ext>
              </a:extLst>
            </p:cNvPr>
            <p:cNvCxnSpPr>
              <a:cxnSpLocks/>
            </p:cNvCxnSpPr>
            <p:nvPr/>
          </p:nvCxnSpPr>
          <p:spPr>
            <a:xfrm>
              <a:off x="2965065" y="7878269"/>
              <a:ext cx="1506583" cy="225332"/>
            </a:xfrm>
            <a:prstGeom prst="bentConnector3">
              <a:avLst>
                <a:gd name="adj1" fmla="val 55202"/>
              </a:avLst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70F0802D-8798-1A4B-95AB-A6B778CC8F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07935" y="8096951"/>
              <a:ext cx="566224" cy="229612"/>
            </a:xfrm>
            <a:prstGeom prst="bentConnector3">
              <a:avLst>
                <a:gd name="adj1" fmla="val 50000"/>
              </a:avLst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DCD78A8-6D7A-8742-825A-84D5D7C01B7F}"/>
              </a:ext>
            </a:extLst>
          </p:cNvPr>
          <p:cNvSpPr txBox="1"/>
          <p:nvPr/>
        </p:nvSpPr>
        <p:spPr>
          <a:xfrm>
            <a:off x="4957507" y="9230037"/>
            <a:ext cx="175926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u="sng" dirty="0"/>
              <a:t>~6 hours total/week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004F03C-CF5B-254A-92F7-B7EA6ADF1053}"/>
              </a:ext>
            </a:extLst>
          </p:cNvPr>
          <p:cNvSpPr txBox="1"/>
          <p:nvPr/>
        </p:nvSpPr>
        <p:spPr>
          <a:xfrm>
            <a:off x="3943533" y="9563389"/>
            <a:ext cx="283148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*Not including studying for exams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0" y="7547964"/>
            <a:ext cx="6858000" cy="15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8C5040A4-9214-6C4A-8E28-F471B54F1B17}"/>
              </a:ext>
            </a:extLst>
          </p:cNvPr>
          <p:cNvGrpSpPr/>
          <p:nvPr/>
        </p:nvGrpSpPr>
        <p:grpSpPr>
          <a:xfrm>
            <a:off x="3352919" y="1389476"/>
            <a:ext cx="3700065" cy="2477342"/>
            <a:chOff x="35282" y="2384478"/>
            <a:chExt cx="3700065" cy="2477342"/>
          </a:xfrm>
        </p:grpSpPr>
        <p:sp>
          <p:nvSpPr>
            <p:cNvPr id="6" name="TextBox 5"/>
            <p:cNvSpPr txBox="1"/>
            <p:nvPr/>
          </p:nvSpPr>
          <p:spPr>
            <a:xfrm>
              <a:off x="35282" y="2384478"/>
              <a:ext cx="370006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pple Casual"/>
                  <a:cs typeface="Apple Casual"/>
                </a:rPr>
                <a:t>Grades</a:t>
              </a:r>
              <a:r>
                <a:rPr lang="en-US" dirty="0">
                  <a:latin typeface="Apple Casual"/>
                  <a:cs typeface="Apple Casual"/>
                </a:rPr>
                <a:t>: </a:t>
              </a:r>
              <a:r>
                <a:rPr lang="en-US" sz="1500" dirty="0">
                  <a:latin typeface="Apple Casual"/>
                  <a:cs typeface="Apple Casual"/>
                </a:rPr>
                <a:t>Your final grade will come from HW, exams, and the final exam. All grades will be posted on Canvas. </a:t>
              </a:r>
            </a:p>
            <a:p>
              <a:endParaRPr lang="en-US" sz="1600" dirty="0">
                <a:latin typeface="Apple Casual"/>
                <a:cs typeface="Apple Casu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7381" y="3033446"/>
              <a:ext cx="1577186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Apple Casual"/>
                <a:cs typeface="Apple Casual"/>
              </a:endParaRPr>
            </a:p>
            <a:p>
              <a:r>
                <a:rPr lang="en-US" sz="1400" dirty="0">
                  <a:latin typeface="Apple Casual"/>
                  <a:cs typeface="Apple Casual"/>
                </a:rPr>
                <a:t>93 – 100% 	A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90 – 92.9% 	A-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87 – 89.9% 	B+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83 – 86.9% 	B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80 – 82.9% 	B-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77 – 79.9% 	C+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35031" y="3261382"/>
              <a:ext cx="1860419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Apple Casual"/>
                  <a:cs typeface="Apple Casual"/>
                </a:rPr>
                <a:t>73 – 76.9% 	C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70 – 72.9% 	C-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67 – 69.9% 	D+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63 – 66.9% 	D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60 – 62.9% 	D-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&lt; 60% 	F </a:t>
              </a:r>
            </a:p>
            <a:p>
              <a:endParaRPr lang="en-US" sz="1400" dirty="0">
                <a:latin typeface="Apple Casual"/>
                <a:cs typeface="Apple Casual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9526" y="7646613"/>
            <a:ext cx="679847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Want help?</a:t>
            </a:r>
            <a:r>
              <a:rPr lang="en-US" dirty="0">
                <a:latin typeface="Apple Casual"/>
                <a:cs typeface="Apple Casual"/>
              </a:rPr>
              <a:t> </a:t>
            </a:r>
            <a:r>
              <a:rPr lang="en-US" sz="1500" dirty="0">
                <a:latin typeface="Apple Casual"/>
                <a:cs typeface="Apple Casual"/>
              </a:rPr>
              <a:t>No problem! If something is preventing you from doing well in this class I urge you to chat with me. I want you to do well. If you need accommodations to do your best work, contact disability services in Starr 313. You’re legally entitled to them and I want to give them to you.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800" y="8848437"/>
            <a:ext cx="679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If I copy HW answers will I get caught? </a:t>
            </a:r>
            <a:r>
              <a:rPr lang="en-US" sz="1500" dirty="0">
                <a:latin typeface="Apple Casual"/>
                <a:cs typeface="Apple Casual"/>
              </a:rPr>
              <a:t>Possibly. I give out several zeros each semester for plagiarism of HW, which is a bummer </a:t>
            </a:r>
            <a:r>
              <a:rPr lang="en-US" sz="1500" dirty="0">
                <a:latin typeface="Apple Casual"/>
                <a:cs typeface="Apple Casual"/>
                <a:sym typeface="Wingdings" pitchFamily="2" charset="2"/>
              </a:rPr>
              <a:t></a:t>
            </a:r>
            <a:r>
              <a:rPr lang="en-US" sz="1500" dirty="0">
                <a:latin typeface="Apple Casual"/>
                <a:cs typeface="Apple Casual"/>
              </a:rPr>
              <a:t>. A second occurrence will result in failure of the course. For my full policy see page 41 of the FSU Handbook.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0" y="8799344"/>
            <a:ext cx="6858000" cy="15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28218" y="1378488"/>
            <a:ext cx="6858000" cy="15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4011" y="1396734"/>
            <a:ext cx="336167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Homework: </a:t>
            </a:r>
            <a:r>
              <a:rPr lang="en-US" sz="1500" dirty="0">
                <a:latin typeface="Apple Casual"/>
                <a:cs typeface="Apple Casual"/>
              </a:rPr>
              <a:t>HW is closely based on the videos, but will require you to think and problem-solve. All HW questions for the semester are in the HW packet on Canvas. Copying HW answers from someone else is easily detectable, even if you change the wording. And anyway, </a:t>
            </a:r>
            <a:r>
              <a:rPr lang="en-US" sz="1500" u="sng" dirty="0">
                <a:latin typeface="Apple Casual"/>
                <a:cs typeface="Apple Casual"/>
              </a:rPr>
              <a:t>questions you miss can be corrected later for full credit</a:t>
            </a:r>
            <a:r>
              <a:rPr lang="en-US" sz="1500" dirty="0">
                <a:latin typeface="Apple Casual"/>
                <a:cs typeface="Apple Casual"/>
              </a:rPr>
              <a:t>, so getting questions wrong is OK. In fact, it’s a good way to learn.</a:t>
            </a:r>
          </a:p>
          <a:p>
            <a:endParaRPr lang="en-US" sz="1600" b="1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Exams: </a:t>
            </a:r>
            <a:r>
              <a:rPr lang="en-US" sz="1500" dirty="0">
                <a:latin typeface="Apple Casual"/>
                <a:cs typeface="Apple Casual"/>
              </a:rPr>
              <a:t>We will have three online exams (not cumulative). I have set up the online exams to make cheating both difficult and easily detectable.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620805-5179-2C4D-B493-F393FF61F255}"/>
              </a:ext>
            </a:extLst>
          </p:cNvPr>
          <p:cNvSpPr txBox="1"/>
          <p:nvPr/>
        </p:nvSpPr>
        <p:spPr>
          <a:xfrm>
            <a:off x="82569" y="45921"/>
            <a:ext cx="426916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What’s the textbook?</a:t>
            </a:r>
            <a:r>
              <a:rPr lang="en-US" dirty="0">
                <a:latin typeface="Apple Casual"/>
                <a:cs typeface="Apple Casual"/>
              </a:rPr>
              <a:t> </a:t>
            </a:r>
            <a:r>
              <a:rPr lang="en-US" sz="1600" dirty="0"/>
              <a:t>Human Genetics 13 edition, by Lewis </a:t>
            </a:r>
            <a:r>
              <a:rPr lang="en-US" sz="1600" b="1" dirty="0"/>
              <a:t>(e-text only).</a:t>
            </a:r>
            <a:r>
              <a:rPr lang="en-US" sz="1600" dirty="0"/>
              <a:t> </a:t>
            </a:r>
            <a:r>
              <a:rPr lang="en-US" sz="1600" u="sng" dirty="0"/>
              <a:t>You will get the electronic text when you register and pay for McGraw-Hill Connect.</a:t>
            </a:r>
            <a:r>
              <a:rPr lang="en-US" sz="1600" b="1" u="sng" dirty="0"/>
              <a:t> </a:t>
            </a:r>
            <a:r>
              <a:rPr lang="en-US" sz="1600" dirty="0"/>
              <a:t>For a better price, do this through Canvas or the bookstore.</a:t>
            </a:r>
          </a:p>
          <a:p>
            <a:endParaRPr lang="en-US" sz="1500" dirty="0">
              <a:latin typeface="Apple Casual"/>
              <a:cs typeface="Apple Casu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7BC6A5-55F4-9545-965F-9A6D54862068}"/>
              </a:ext>
            </a:extLst>
          </p:cNvPr>
          <p:cNvSpPr txBox="1"/>
          <p:nvPr/>
        </p:nvSpPr>
        <p:spPr>
          <a:xfrm>
            <a:off x="78562" y="5379070"/>
            <a:ext cx="664443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What if I submit HW late? </a:t>
            </a:r>
            <a:r>
              <a:rPr lang="en-US" sz="1500" dirty="0">
                <a:latin typeface="Apple Casual"/>
                <a:cs typeface="Apple Casual"/>
              </a:rPr>
              <a:t>Late HW is a zero with the following exceptions: Illness (with a Dr’s note) or bereavement (with an obituary). You can always turn in HW early.</a:t>
            </a:r>
            <a:r>
              <a:rPr lang="en-US" sz="1500" b="1" dirty="0">
                <a:latin typeface="Apple Casual"/>
                <a:cs typeface="Apple Casual"/>
              </a:rPr>
              <a:t> </a:t>
            </a:r>
          </a:p>
          <a:p>
            <a:endParaRPr lang="en-US" sz="1600" b="1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Is there extra credit?</a:t>
            </a:r>
            <a:r>
              <a:rPr lang="en-US" dirty="0">
                <a:latin typeface="Apple Casual"/>
                <a:cs typeface="Apple Casual"/>
              </a:rPr>
              <a:t> </a:t>
            </a:r>
            <a:r>
              <a:rPr lang="en-US" sz="1500" dirty="0">
                <a:latin typeface="Apple Casual"/>
                <a:cs typeface="Apple Casual"/>
              </a:rPr>
              <a:t>No, but you can get 100% of the lab points by completing them, nearly 100% of the HW points by correcting questions you miss, and 100% of the points from the lecture notes by completing and submitting them. That’s half of all available points where you can have near 100%. </a:t>
            </a:r>
          </a:p>
        </p:txBody>
      </p:sp>
      <p:pic>
        <p:nvPicPr>
          <p:cNvPr id="20" name="Picture 1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CA0172D-959D-C44F-B6E9-EFC40E195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892" y="138322"/>
            <a:ext cx="911321" cy="109033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AB9FBB5-6AA9-C445-8196-00004E756685}"/>
              </a:ext>
            </a:extLst>
          </p:cNvPr>
          <p:cNvSpPr txBox="1"/>
          <p:nvPr/>
        </p:nvSpPr>
        <p:spPr>
          <a:xfrm>
            <a:off x="3565018" y="3767729"/>
            <a:ext cx="29130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Exams: 100 pts x 3 = 	300 pts</a:t>
            </a:r>
          </a:p>
          <a:p>
            <a:r>
              <a:rPr lang="en-US" sz="1500" dirty="0"/>
              <a:t>Labs: 15 pts x 11 = 	165 pts</a:t>
            </a:r>
          </a:p>
          <a:p>
            <a:r>
              <a:rPr lang="en-US" sz="1500" dirty="0"/>
              <a:t>HW: 10 pts x 11 = 	110 pts</a:t>
            </a:r>
          </a:p>
          <a:p>
            <a:r>
              <a:rPr lang="en-US" sz="1500" u="sng" dirty="0"/>
              <a:t>Vid. Notes: 5 pts x 11 = 55 pts</a:t>
            </a:r>
          </a:p>
          <a:p>
            <a:r>
              <a:rPr lang="en-US" sz="1500" dirty="0"/>
              <a:t>Total class points = 	615 pts*</a:t>
            </a:r>
          </a:p>
          <a:p>
            <a:r>
              <a:rPr lang="en-US" sz="1500" dirty="0"/>
              <a:t>*Subject to change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47DCD9-0E6D-CF4B-B139-0FDF001D8E90}"/>
              </a:ext>
            </a:extLst>
          </p:cNvPr>
          <p:cNvSpPr txBox="1"/>
          <p:nvPr/>
        </p:nvSpPr>
        <p:spPr>
          <a:xfrm>
            <a:off x="5168347" y="397566"/>
            <a:ext cx="1709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Don’t buy the paper textbook!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107" y="-49835"/>
            <a:ext cx="3193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Apple Casual"/>
                <a:cs typeface="Apple Casual"/>
              </a:rPr>
              <a:t>Class Schedule – BIOL 101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60774"/>
            <a:ext cx="6858000" cy="15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B1CB503-2C1A-6347-836E-DB504F13C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96" y="528119"/>
            <a:ext cx="6664202" cy="66796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7A82C6-A4EB-B043-90B6-1E4CEE075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6674" y="823464"/>
            <a:ext cx="770140" cy="1925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8207" y="-61381"/>
            <a:ext cx="3193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Apple Casual"/>
                <a:cs typeface="Apple Casual"/>
              </a:rPr>
              <a:t>Class Schedule – BIOL 101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15746"/>
            <a:ext cx="6858000" cy="15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922AAD86-3714-3E4F-9503-33404B0103C5}"/>
              </a:ext>
            </a:extLst>
          </p:cNvPr>
          <p:cNvGrpSpPr/>
          <p:nvPr/>
        </p:nvGrpSpPr>
        <p:grpSpPr>
          <a:xfrm>
            <a:off x="164740" y="486927"/>
            <a:ext cx="6513100" cy="7354594"/>
            <a:chOff x="44994" y="476041"/>
            <a:chExt cx="6513100" cy="735459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A9578BC-BFCC-894C-9D52-07FFAC5228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120" y="1118939"/>
              <a:ext cx="6486974" cy="6711696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AA63B94-9463-A64C-B365-02F51AC718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5990"/>
            <a:stretch/>
          </p:blipFill>
          <p:spPr>
            <a:xfrm>
              <a:off x="44994" y="476041"/>
              <a:ext cx="6474034" cy="713232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71FEE2EC-B759-5446-9EF2-AA1A9ADDF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154" y="807834"/>
            <a:ext cx="770140" cy="1925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17552</TotalTime>
  <Words>846</Words>
  <Application>Microsoft Macintosh PowerPoint</Application>
  <PresentationFormat>A4 Paper (210x297 mm)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Apple Casual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DeFraia</dc:creator>
  <cp:lastModifiedBy>Christopher DeFraia</cp:lastModifiedBy>
  <cp:revision>204</cp:revision>
  <cp:lastPrinted>2020-01-13T12:57:36Z</cp:lastPrinted>
  <dcterms:created xsi:type="dcterms:W3CDTF">2016-05-05T16:46:57Z</dcterms:created>
  <dcterms:modified xsi:type="dcterms:W3CDTF">2021-02-10T18:36:31Z</dcterms:modified>
</cp:coreProperties>
</file>