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75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1" autoAdjust="0"/>
    <p:restoredTop sz="94660"/>
  </p:normalViewPr>
  <p:slideViewPr>
    <p:cSldViewPr snapToGrid="0" snapToObjects="1" showGuides="1">
      <p:cViewPr varScale="1">
        <p:scale>
          <a:sx n="62" d="100"/>
          <a:sy n="62" d="100"/>
        </p:scale>
        <p:origin x="2992" y="200"/>
      </p:cViewPr>
      <p:guideLst>
        <p:guide orient="horz"/>
        <p:guide/>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1CD1CE-470B-B348-8603-51F1751ED0C4}" type="datetimeFigureOut">
              <a:rPr lang="en-US"/>
              <a:pPr/>
              <a:t>2/10/21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CD1CE-470B-B348-8603-51F1751ED0C4}" type="datetimeFigureOut">
              <a:rPr lang="en-US"/>
              <a:pPr/>
              <a:t>2/10/21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CD1CE-470B-B348-8603-51F1751ED0C4}" type="datetimeFigureOut">
              <a:rPr lang="en-US"/>
              <a:pPr/>
              <a:t>2/10/21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CD1CE-470B-B348-8603-51F1751ED0C4}" type="datetimeFigureOut">
              <a:rPr lang="en-US"/>
              <a:pPr/>
              <a:t>2/10/21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1CD1CE-470B-B348-8603-51F1751ED0C4}" type="datetimeFigureOut">
              <a:rPr lang="en-US"/>
              <a:pPr/>
              <a:t>2/10/21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1CD1CE-470B-B348-8603-51F1751ED0C4}" type="datetimeFigureOut">
              <a:rPr lang="en-US"/>
              <a:pPr/>
              <a:t>2/10/21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1CD1CE-470B-B348-8603-51F1751ED0C4}" type="datetimeFigureOut">
              <a:rPr lang="en-US"/>
              <a:pPr/>
              <a:t>2/10/21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1CD1CE-470B-B348-8603-51F1751ED0C4}" type="datetimeFigureOut">
              <a:rPr lang="en-US"/>
              <a:pPr/>
              <a:t>2/10/21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CD1CE-470B-B348-8603-51F1751ED0C4}" type="datetimeFigureOut">
              <a:rPr lang="en-US"/>
              <a:pPr/>
              <a:t>2/10/21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CD1CE-470B-B348-8603-51F1751ED0C4}" type="datetimeFigureOut">
              <a:rPr lang="en-US"/>
              <a:pPr/>
              <a:t>2/10/21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CD1CE-470B-B348-8603-51F1751ED0C4}" type="datetimeFigureOut">
              <a:rPr lang="en-US"/>
              <a:pPr/>
              <a:t>2/10/21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E598A-6109-F64A-9520-058AFB66E22B}"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11CD1CE-470B-B348-8603-51F1751ED0C4}" type="datetimeFigureOut">
              <a:rPr lang="en-US"/>
              <a:pPr/>
              <a:t>2/10/21</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31E598A-6109-F64A-9520-058AFB66E22B}"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fraic@ferris.edu"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srcRect r="18159" b="10924"/>
          <a:stretch>
            <a:fillRect/>
          </a:stretch>
        </p:blipFill>
        <p:spPr>
          <a:xfrm>
            <a:off x="5714519" y="6174667"/>
            <a:ext cx="962703" cy="1118095"/>
          </a:xfrm>
          <a:prstGeom prst="rect">
            <a:avLst/>
          </a:prstGeom>
        </p:spPr>
      </p:pic>
      <p:sp>
        <p:nvSpPr>
          <p:cNvPr id="5" name="TextBox 4"/>
          <p:cNvSpPr txBox="1"/>
          <p:nvPr/>
        </p:nvSpPr>
        <p:spPr>
          <a:xfrm>
            <a:off x="405899" y="27010"/>
            <a:ext cx="6006773" cy="400110"/>
          </a:xfrm>
          <a:prstGeom prst="rect">
            <a:avLst/>
          </a:prstGeom>
          <a:noFill/>
        </p:spPr>
        <p:txBody>
          <a:bodyPr wrap="none" rtlCol="0">
            <a:spAutoFit/>
          </a:bodyPr>
          <a:lstStyle/>
          <a:p>
            <a:r>
              <a:rPr lang="en-US" sz="2000" b="1">
                <a:latin typeface="Apple Casual"/>
              </a:rPr>
              <a:t>Welcome to General Biology! – BIOL 121 Syllabus</a:t>
            </a:r>
          </a:p>
        </p:txBody>
      </p:sp>
      <p:sp>
        <p:nvSpPr>
          <p:cNvPr id="6" name="TextBox 5"/>
          <p:cNvSpPr txBox="1"/>
          <p:nvPr/>
        </p:nvSpPr>
        <p:spPr>
          <a:xfrm>
            <a:off x="46219" y="1164074"/>
            <a:ext cx="3695242" cy="2893100"/>
          </a:xfrm>
          <a:prstGeom prst="rect">
            <a:avLst/>
          </a:prstGeom>
          <a:noFill/>
        </p:spPr>
        <p:txBody>
          <a:bodyPr wrap="none" rtlCol="0">
            <a:spAutoFit/>
          </a:bodyPr>
          <a:lstStyle/>
          <a:p>
            <a:r>
              <a:rPr lang="en-US" sz="1400" dirty="0">
                <a:latin typeface="Apple Casual"/>
                <a:cs typeface="Apple Casual"/>
              </a:rPr>
              <a:t>Professor: Chris DeFraia</a:t>
            </a:r>
          </a:p>
          <a:p>
            <a:r>
              <a:rPr lang="en-US" sz="1400" dirty="0">
                <a:latin typeface="Apple Casual"/>
                <a:cs typeface="Apple Casual"/>
              </a:rPr>
              <a:t>Where and when to be there: </a:t>
            </a:r>
          </a:p>
          <a:p>
            <a:r>
              <a:rPr lang="en-US" sz="1400" dirty="0">
                <a:latin typeface="Apple Casual"/>
                <a:cs typeface="Apple Casual"/>
              </a:rPr>
              <a:t>Lecture:</a:t>
            </a:r>
            <a:r>
              <a:rPr lang="en-US" sz="1400" dirty="0">
                <a:solidFill>
                  <a:srgbClr val="FF0000"/>
                </a:solidFill>
                <a:latin typeface="Apple Casual"/>
                <a:cs typeface="Apple Casual"/>
              </a:rPr>
              <a:t> </a:t>
            </a:r>
            <a:r>
              <a:rPr lang="en-US" sz="1400" dirty="0">
                <a:latin typeface="Apple Casual"/>
                <a:cs typeface="Apple Casual"/>
              </a:rPr>
              <a:t>T/</a:t>
            </a:r>
            <a:r>
              <a:rPr lang="en-US" sz="1400" dirty="0" err="1">
                <a:latin typeface="Apple Casual"/>
                <a:cs typeface="Apple Casual"/>
              </a:rPr>
              <a:t>Th</a:t>
            </a:r>
            <a:r>
              <a:rPr lang="en-US" sz="1400" dirty="0">
                <a:latin typeface="Apple Casual"/>
                <a:cs typeface="Apple Casual"/>
              </a:rPr>
              <a:t>: 8:00-9:15 AM in SCI 126</a:t>
            </a:r>
          </a:p>
          <a:p>
            <a:r>
              <a:rPr lang="en-US" sz="1400" dirty="0">
                <a:latin typeface="Apple Casual"/>
                <a:cs typeface="Apple Casual"/>
              </a:rPr>
              <a:t>Lab (in SCI 212): </a:t>
            </a:r>
          </a:p>
          <a:p>
            <a:r>
              <a:rPr lang="en-US" sz="1400" dirty="0">
                <a:latin typeface="Apple Casual"/>
                <a:cs typeface="Apple Casual"/>
              </a:rPr>
              <a:t>	Section 231: Mon-12:00-2:50 PM</a:t>
            </a:r>
          </a:p>
          <a:p>
            <a:r>
              <a:rPr lang="en-US" sz="1400" dirty="0">
                <a:latin typeface="Apple Casual"/>
                <a:cs typeface="Apple Casual"/>
              </a:rPr>
              <a:t>	Section 232: Tue-12:00-2:50 PM </a:t>
            </a:r>
          </a:p>
          <a:p>
            <a:r>
              <a:rPr lang="en-US" sz="1400" dirty="0">
                <a:latin typeface="Apple Casual"/>
                <a:cs typeface="Apple Casual"/>
              </a:rPr>
              <a:t>	Section 233: Wed-12:00-2:50 PM </a:t>
            </a:r>
          </a:p>
          <a:p>
            <a:r>
              <a:rPr lang="en-US" sz="1400" dirty="0">
                <a:latin typeface="Apple Casual"/>
                <a:cs typeface="Apple Casual"/>
              </a:rPr>
              <a:t>email: </a:t>
            </a:r>
            <a:r>
              <a:rPr lang="en-US" sz="1400" dirty="0">
                <a:latin typeface="Apple Casual"/>
                <a:cs typeface="Apple Casual"/>
                <a:hlinkClick r:id="rId3"/>
              </a:rPr>
              <a:t>defraic@ferris.edu</a:t>
            </a:r>
            <a:endParaRPr lang="en-US" sz="1400" dirty="0">
              <a:latin typeface="Apple Casual"/>
              <a:cs typeface="Apple Casual"/>
            </a:endParaRPr>
          </a:p>
          <a:p>
            <a:r>
              <a:rPr lang="en-US" sz="1400" dirty="0">
                <a:latin typeface="Apple Casual"/>
                <a:cs typeface="Apple Casual"/>
              </a:rPr>
              <a:t>phone: 231-591-2509</a:t>
            </a:r>
          </a:p>
          <a:p>
            <a:r>
              <a:rPr lang="en-US" sz="1400" dirty="0">
                <a:latin typeface="Apple Casual"/>
                <a:cs typeface="Apple Casual"/>
              </a:rPr>
              <a:t>office: ASC 2018</a:t>
            </a:r>
          </a:p>
          <a:p>
            <a:r>
              <a:rPr lang="en-US" sz="1400" dirty="0">
                <a:solidFill>
                  <a:srgbClr val="000000"/>
                </a:solidFill>
                <a:latin typeface="Apple Casual"/>
                <a:cs typeface="Apple Casual"/>
              </a:rPr>
              <a:t>office hours: Tue: 12:00-2:00</a:t>
            </a:r>
          </a:p>
          <a:p>
            <a:r>
              <a:rPr lang="en-US" sz="1400" dirty="0">
                <a:solidFill>
                  <a:srgbClr val="000000"/>
                </a:solidFill>
                <a:latin typeface="Apple Casual"/>
                <a:cs typeface="Apple Casual"/>
              </a:rPr>
              <a:t>		 </a:t>
            </a:r>
            <a:r>
              <a:rPr lang="en-US" sz="1400" dirty="0" err="1">
                <a:solidFill>
                  <a:srgbClr val="000000"/>
                </a:solidFill>
                <a:latin typeface="Apple Casual"/>
                <a:cs typeface="Apple Casual"/>
              </a:rPr>
              <a:t>Thur</a:t>
            </a:r>
            <a:r>
              <a:rPr lang="en-US" sz="1400" dirty="0">
                <a:solidFill>
                  <a:srgbClr val="000000"/>
                </a:solidFill>
                <a:latin typeface="Apple Casual"/>
                <a:cs typeface="Apple Casual"/>
              </a:rPr>
              <a:t>: 4:00-6:00 or by appointment.</a:t>
            </a:r>
          </a:p>
          <a:p>
            <a:endParaRPr lang="en-US" sz="1400" dirty="0">
              <a:solidFill>
                <a:srgbClr val="FF0000"/>
              </a:solidFill>
              <a:latin typeface="Apple Casual"/>
              <a:cs typeface="Apple Casual"/>
            </a:endParaRPr>
          </a:p>
        </p:txBody>
      </p:sp>
      <p:sp>
        <p:nvSpPr>
          <p:cNvPr id="11" name="TextBox 10"/>
          <p:cNvSpPr txBox="1"/>
          <p:nvPr/>
        </p:nvSpPr>
        <p:spPr>
          <a:xfrm>
            <a:off x="211695" y="450328"/>
            <a:ext cx="6512721" cy="615553"/>
          </a:xfrm>
          <a:prstGeom prst="rect">
            <a:avLst/>
          </a:prstGeom>
          <a:noFill/>
          <a:ln w="19050">
            <a:solidFill>
              <a:schemeClr val="tx1"/>
            </a:solidFill>
          </a:ln>
        </p:spPr>
        <p:txBody>
          <a:bodyPr wrap="square" rtlCol="0">
            <a:spAutoFit/>
          </a:bodyPr>
          <a:lstStyle/>
          <a:p>
            <a:r>
              <a:rPr lang="en-US" b="1" dirty="0">
                <a:latin typeface="Apple Casual"/>
                <a:cs typeface="Apple Casual"/>
              </a:rPr>
              <a:t>What you’ll learn:</a:t>
            </a:r>
            <a:r>
              <a:rPr lang="en-US" sz="1600" dirty="0">
                <a:latin typeface="Apple Casual"/>
                <a:cs typeface="Apple Casual"/>
              </a:rPr>
              <a:t> The core principles of Biology, their applications in biological disciplines, and how to take a scientific view of the natural world. </a:t>
            </a:r>
          </a:p>
        </p:txBody>
      </p:sp>
      <p:sp>
        <p:nvSpPr>
          <p:cNvPr id="15" name="TextBox 14"/>
          <p:cNvSpPr txBox="1"/>
          <p:nvPr/>
        </p:nvSpPr>
        <p:spPr>
          <a:xfrm>
            <a:off x="19069" y="3857835"/>
            <a:ext cx="4576538" cy="800219"/>
          </a:xfrm>
          <a:prstGeom prst="rect">
            <a:avLst/>
          </a:prstGeom>
          <a:noFill/>
        </p:spPr>
        <p:txBody>
          <a:bodyPr wrap="square" rtlCol="0">
            <a:spAutoFit/>
          </a:bodyPr>
          <a:lstStyle/>
          <a:p>
            <a:r>
              <a:rPr lang="en-US" sz="1600" b="1" dirty="0">
                <a:latin typeface="Apple Casual"/>
                <a:cs typeface="Apple Casual"/>
              </a:rPr>
              <a:t>Class Materials: </a:t>
            </a:r>
          </a:p>
          <a:p>
            <a:r>
              <a:rPr lang="en-US" sz="1600" b="1" dirty="0">
                <a:latin typeface="Apple Casual"/>
                <a:cs typeface="Apple Casual"/>
              </a:rPr>
              <a:t>1) </a:t>
            </a:r>
            <a:r>
              <a:rPr lang="en-US" sz="1400" dirty="0">
                <a:latin typeface="Apple Casual"/>
                <a:cs typeface="Apple Casual"/>
              </a:rPr>
              <a:t>Campbell Biology, 11</a:t>
            </a:r>
            <a:r>
              <a:rPr lang="en-US" sz="1400" baseline="30000" dirty="0">
                <a:latin typeface="Apple Casual"/>
                <a:cs typeface="Apple Casual"/>
              </a:rPr>
              <a:t>th</a:t>
            </a:r>
            <a:r>
              <a:rPr lang="en-US" sz="1400" dirty="0">
                <a:latin typeface="Apple Casual"/>
                <a:cs typeface="Apple Casual"/>
              </a:rPr>
              <a:t> Edition.</a:t>
            </a:r>
          </a:p>
          <a:p>
            <a:endParaRPr lang="en-US" sz="1400" dirty="0">
              <a:latin typeface="Apple Casual"/>
              <a:cs typeface="Apple Casual"/>
            </a:endParaRPr>
          </a:p>
        </p:txBody>
      </p:sp>
      <p:cxnSp>
        <p:nvCxnSpPr>
          <p:cNvPr id="18" name="Straight Arrow Connector 17"/>
          <p:cNvCxnSpPr>
            <a:endCxn id="19" idx="3"/>
          </p:cNvCxnSpPr>
          <p:nvPr/>
        </p:nvCxnSpPr>
        <p:spPr>
          <a:xfrm flipV="1">
            <a:off x="4961379" y="4280263"/>
            <a:ext cx="689132" cy="9427"/>
          </a:xfrm>
          <a:prstGeom prst="straightConnector1">
            <a:avLst/>
          </a:prstGeom>
          <a:ln w="44450">
            <a:solidFill>
              <a:schemeClr val="tx1"/>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553259" y="4126374"/>
            <a:ext cx="3097252" cy="307777"/>
          </a:xfrm>
          <a:prstGeom prst="rect">
            <a:avLst/>
          </a:prstGeom>
          <a:noFill/>
        </p:spPr>
        <p:txBody>
          <a:bodyPr wrap="square" rtlCol="0">
            <a:spAutoFit/>
          </a:bodyPr>
          <a:lstStyle/>
          <a:p>
            <a:r>
              <a:rPr lang="en-US" sz="1400" i="1" dirty="0">
                <a:latin typeface="Apple Casual"/>
                <a:cs typeface="Apple Casual"/>
              </a:rPr>
              <a:t>Lectures closely follow the text.</a:t>
            </a:r>
          </a:p>
        </p:txBody>
      </p:sp>
      <p:cxnSp>
        <p:nvCxnSpPr>
          <p:cNvPr id="22" name="Straight Connector 21"/>
          <p:cNvCxnSpPr/>
          <p:nvPr/>
        </p:nvCxnSpPr>
        <p:spPr>
          <a:xfrm>
            <a:off x="0" y="3844463"/>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 y="5580413"/>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6844" y="5567230"/>
            <a:ext cx="6707572" cy="1477328"/>
          </a:xfrm>
          <a:prstGeom prst="rect">
            <a:avLst/>
          </a:prstGeom>
          <a:noFill/>
        </p:spPr>
        <p:txBody>
          <a:bodyPr wrap="square" rtlCol="0">
            <a:spAutoFit/>
          </a:bodyPr>
          <a:lstStyle/>
          <a:p>
            <a:r>
              <a:rPr lang="en-US" sz="1600" b="1" dirty="0">
                <a:latin typeface="Apple Casual"/>
                <a:cs typeface="Apple Casual"/>
              </a:rPr>
              <a:t>What lecture will be like</a:t>
            </a:r>
            <a:r>
              <a:rPr lang="en-US" sz="1600" dirty="0">
                <a:latin typeface="Apple Casual"/>
                <a:cs typeface="Apple Casual"/>
              </a:rPr>
              <a:t>: </a:t>
            </a:r>
            <a:r>
              <a:rPr lang="en-US" sz="1400" dirty="0">
                <a:latin typeface="Apple Casual"/>
                <a:cs typeface="Apple Casual"/>
              </a:rPr>
              <a:t>A mixture of </a:t>
            </a:r>
            <a:r>
              <a:rPr lang="en-US" sz="1400" dirty="0" err="1">
                <a:latin typeface="Apple Casual"/>
                <a:cs typeface="Apple Casual"/>
              </a:rPr>
              <a:t>powerpoint</a:t>
            </a:r>
            <a:r>
              <a:rPr lang="en-US" sz="1400" dirty="0">
                <a:latin typeface="Apple Casual"/>
                <a:cs typeface="Apple Casual"/>
              </a:rPr>
              <a:t> slides, hand-written notes, with a constant exchange of questions and answers between you and I. This requires more attention on your part, but is more interesting for all of us. You will also watch videos and do some in-class problems.</a:t>
            </a:r>
          </a:p>
          <a:p>
            <a:endParaRPr lang="en-US" sz="1600" dirty="0">
              <a:latin typeface="Apple Casual"/>
              <a:cs typeface="Apple Casual"/>
            </a:endParaRPr>
          </a:p>
          <a:p>
            <a:r>
              <a:rPr lang="en-US" sz="1600" b="1" dirty="0">
                <a:latin typeface="Apple Casual"/>
                <a:cs typeface="Apple Casual"/>
              </a:rPr>
              <a:t>What lecture will </a:t>
            </a:r>
            <a:r>
              <a:rPr lang="en-US" sz="1600" b="1" u="sng" dirty="0">
                <a:latin typeface="Apple Casual"/>
                <a:cs typeface="Apple Casual"/>
              </a:rPr>
              <a:t>not</a:t>
            </a:r>
            <a:r>
              <a:rPr lang="en-US" sz="1600" b="1" dirty="0">
                <a:latin typeface="Apple Casual"/>
                <a:cs typeface="Apple Casual"/>
              </a:rPr>
              <a:t> be like: </a:t>
            </a:r>
            <a:r>
              <a:rPr lang="en-US" sz="1400" dirty="0">
                <a:latin typeface="Apple Casual"/>
                <a:cs typeface="Apple Casual"/>
              </a:rPr>
              <a:t>Me talking for an hour.</a:t>
            </a:r>
          </a:p>
        </p:txBody>
      </p:sp>
      <p:cxnSp>
        <p:nvCxnSpPr>
          <p:cNvPr id="28" name="Straight Connector 27"/>
          <p:cNvCxnSpPr/>
          <p:nvPr/>
        </p:nvCxnSpPr>
        <p:spPr>
          <a:xfrm>
            <a:off x="1" y="7280063"/>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51920" y="7248994"/>
            <a:ext cx="6806080" cy="1631216"/>
          </a:xfrm>
          <a:prstGeom prst="rect">
            <a:avLst/>
          </a:prstGeom>
          <a:noFill/>
        </p:spPr>
        <p:txBody>
          <a:bodyPr wrap="square" rtlCol="0">
            <a:spAutoFit/>
          </a:bodyPr>
          <a:lstStyle/>
          <a:p>
            <a:r>
              <a:rPr lang="en-US" sz="1600" b="1" dirty="0">
                <a:latin typeface="Apple Casual"/>
                <a:cs typeface="Apple Casual"/>
              </a:rPr>
              <a:t>What you’ll do outside of class</a:t>
            </a:r>
            <a:r>
              <a:rPr lang="en-US" sz="1600" dirty="0">
                <a:latin typeface="Apple Casual"/>
                <a:cs typeface="Apple Casual"/>
              </a:rPr>
              <a:t>: </a:t>
            </a:r>
            <a:r>
              <a:rPr lang="en-US" sz="1400" b="1" dirty="0">
                <a:latin typeface="Apple Casual"/>
                <a:cs typeface="Apple Casual"/>
              </a:rPr>
              <a:t>1) </a:t>
            </a:r>
            <a:r>
              <a:rPr lang="en-US" sz="1400" dirty="0">
                <a:latin typeface="Apple Casual"/>
                <a:cs typeface="Apple Casual"/>
              </a:rPr>
              <a:t>Read the textbook and study the figures that cover the day’s material </a:t>
            </a:r>
            <a:r>
              <a:rPr lang="en-US" sz="1400" u="sng" dirty="0">
                <a:latin typeface="Apple Casual"/>
                <a:cs typeface="Apple Casual"/>
              </a:rPr>
              <a:t>before</a:t>
            </a:r>
            <a:r>
              <a:rPr lang="en-US" sz="1400" dirty="0">
                <a:latin typeface="Apple Casual"/>
                <a:cs typeface="Apple Casual"/>
              </a:rPr>
              <a:t> coming to class. The class schedule tells you what you need to read for each class. </a:t>
            </a:r>
            <a:r>
              <a:rPr lang="en-US" sz="1400" b="1" dirty="0">
                <a:latin typeface="Apple Casual"/>
                <a:cs typeface="Apple Casual"/>
              </a:rPr>
              <a:t>2) </a:t>
            </a:r>
            <a:r>
              <a:rPr lang="en-US" sz="1400" dirty="0">
                <a:latin typeface="Apple Casual"/>
                <a:cs typeface="Apple Casual"/>
              </a:rPr>
              <a:t>Online quizzes. Some quiz problems will only require looking up information. Others will require you to </a:t>
            </a:r>
            <a:r>
              <a:rPr lang="en-US" sz="1400" u="sng" dirty="0">
                <a:latin typeface="Apple Casual"/>
                <a:cs typeface="Apple Casual"/>
              </a:rPr>
              <a:t>think</a:t>
            </a:r>
            <a:r>
              <a:rPr lang="en-US" sz="1400" dirty="0">
                <a:latin typeface="Apple Casual"/>
                <a:cs typeface="Apple Casual"/>
              </a:rPr>
              <a:t> and </a:t>
            </a:r>
            <a:r>
              <a:rPr lang="en-US" sz="1400" u="sng" dirty="0">
                <a:latin typeface="Apple Casual"/>
                <a:cs typeface="Apple Casual"/>
              </a:rPr>
              <a:t>apply</a:t>
            </a:r>
            <a:r>
              <a:rPr lang="en-US" sz="1400" dirty="0">
                <a:latin typeface="Apple Casual"/>
                <a:cs typeface="Apple Casual"/>
              </a:rPr>
              <a:t> what you’ve learned. Quizzes must be done on your own. Since the purpose of these quizzes is to help you prepare for the exams, you may resubmit incorrect answers for full credit. </a:t>
            </a:r>
          </a:p>
          <a:p>
            <a:r>
              <a:rPr lang="en-US" sz="1400" b="1" dirty="0">
                <a:latin typeface="Apple Casual"/>
                <a:cs typeface="Apple Casual"/>
              </a:rPr>
              <a:t>3)</a:t>
            </a:r>
            <a:r>
              <a:rPr lang="en-US" sz="1400" dirty="0">
                <a:latin typeface="Apple Casual"/>
                <a:cs typeface="Apple Casual"/>
              </a:rPr>
              <a:t> Mastering Biology. This will help you review what you learn from lecture and the text. </a:t>
            </a:r>
          </a:p>
        </p:txBody>
      </p:sp>
      <p:sp>
        <p:nvSpPr>
          <p:cNvPr id="24" name="TextBox 23"/>
          <p:cNvSpPr txBox="1"/>
          <p:nvPr/>
        </p:nvSpPr>
        <p:spPr>
          <a:xfrm>
            <a:off x="53163" y="8775286"/>
            <a:ext cx="6494474" cy="800219"/>
          </a:xfrm>
          <a:prstGeom prst="rect">
            <a:avLst/>
          </a:prstGeom>
          <a:noFill/>
        </p:spPr>
        <p:txBody>
          <a:bodyPr wrap="square" rtlCol="0">
            <a:spAutoFit/>
          </a:bodyPr>
          <a:lstStyle/>
          <a:p>
            <a:r>
              <a:rPr lang="en-US" sz="1400" b="1" dirty="0">
                <a:latin typeface="Apple Casual"/>
                <a:cs typeface="Apple Casual"/>
              </a:rPr>
              <a:t>When are online quizzes due? </a:t>
            </a:r>
            <a:r>
              <a:rPr lang="en-US" sz="1400" dirty="0">
                <a:latin typeface="Apple Casual"/>
                <a:cs typeface="Apple Casual"/>
              </a:rPr>
              <a:t>This is indicated in the class schedule. </a:t>
            </a:r>
          </a:p>
          <a:p>
            <a:r>
              <a:rPr lang="en-US" sz="1400" b="1" dirty="0">
                <a:latin typeface="Apple Casual"/>
                <a:cs typeface="Apple Casual"/>
              </a:rPr>
              <a:t>Can you submit quizzes late? </a:t>
            </a:r>
            <a:r>
              <a:rPr lang="en-US" sz="1400" dirty="0">
                <a:latin typeface="Apple Casual"/>
                <a:cs typeface="Apple Casual"/>
              </a:rPr>
              <a:t>No, quizzes are not accepted late.  </a:t>
            </a:r>
          </a:p>
          <a:p>
            <a:endParaRPr lang="en-US" dirty="0"/>
          </a:p>
        </p:txBody>
      </p:sp>
      <p:pic>
        <p:nvPicPr>
          <p:cNvPr id="32" name="Picture 31"/>
          <p:cNvPicPr>
            <a:picLocks noChangeAspect="1"/>
          </p:cNvPicPr>
          <p:nvPr/>
        </p:nvPicPr>
        <p:blipFill>
          <a:blip r:embed="rId4"/>
          <a:stretch>
            <a:fillRect/>
          </a:stretch>
        </p:blipFill>
        <p:spPr>
          <a:xfrm>
            <a:off x="3545237" y="1149920"/>
            <a:ext cx="3289300" cy="2463800"/>
          </a:xfrm>
          <a:prstGeom prst="rect">
            <a:avLst/>
          </a:prstGeom>
        </p:spPr>
      </p:pic>
      <p:sp>
        <p:nvSpPr>
          <p:cNvPr id="37" name="TextBox 36"/>
          <p:cNvSpPr txBox="1"/>
          <p:nvPr/>
        </p:nvSpPr>
        <p:spPr>
          <a:xfrm>
            <a:off x="27780" y="4320688"/>
            <a:ext cx="5689112" cy="1015663"/>
          </a:xfrm>
          <a:prstGeom prst="rect">
            <a:avLst/>
          </a:prstGeom>
          <a:noFill/>
        </p:spPr>
        <p:txBody>
          <a:bodyPr wrap="square" rtlCol="0">
            <a:spAutoFit/>
          </a:bodyPr>
          <a:lstStyle/>
          <a:p>
            <a:r>
              <a:rPr lang="en-US" sz="1600" b="1" dirty="0">
                <a:latin typeface="Apple Casual"/>
                <a:cs typeface="Apple Casual"/>
              </a:rPr>
              <a:t>2)</a:t>
            </a:r>
            <a:r>
              <a:rPr lang="en-US" sz="1400" b="1" dirty="0">
                <a:latin typeface="Apple Casual"/>
                <a:cs typeface="Apple Casual"/>
              </a:rPr>
              <a:t> </a:t>
            </a:r>
            <a:r>
              <a:rPr lang="en-US" sz="1400" dirty="0">
                <a:latin typeface="Apple Casual"/>
                <a:cs typeface="Apple Casual"/>
              </a:rPr>
              <a:t>Biology 121 General Biology Laboratory Manual, by </a:t>
            </a:r>
            <a:r>
              <a:rPr lang="en-US" sz="1400" dirty="0" err="1">
                <a:latin typeface="Apple Casual"/>
                <a:cs typeface="Apple Casual"/>
              </a:rPr>
              <a:t>Fadayomi</a:t>
            </a:r>
            <a:r>
              <a:rPr lang="en-US" sz="1400" dirty="0">
                <a:latin typeface="Apple Casual"/>
                <a:cs typeface="Apple Casual"/>
              </a:rPr>
              <a:t>, Mitchell, Stewart, and </a:t>
            </a:r>
            <a:r>
              <a:rPr lang="en-US" sz="1400" dirty="0" err="1">
                <a:latin typeface="Apple Casual"/>
                <a:cs typeface="Apple Casual"/>
              </a:rPr>
              <a:t>Strasser</a:t>
            </a:r>
            <a:r>
              <a:rPr lang="en-US" sz="1400" dirty="0">
                <a:latin typeface="Apple Casual"/>
                <a:cs typeface="Apple Casual"/>
              </a:rPr>
              <a:t>. Available at the University Bookstore. </a:t>
            </a:r>
          </a:p>
          <a:p>
            <a:r>
              <a:rPr lang="en-US" sz="1600" b="1" dirty="0">
                <a:latin typeface="Apple Casual"/>
                <a:cs typeface="Apple Casual"/>
              </a:rPr>
              <a:t>3)</a:t>
            </a:r>
            <a:r>
              <a:rPr lang="en-US" sz="1400" dirty="0">
                <a:latin typeface="Apple Casual"/>
                <a:cs typeface="Apple Casual"/>
              </a:rPr>
              <a:t> Mastering Biology (Online and </a:t>
            </a:r>
            <a:r>
              <a:rPr lang="en-US" sz="1400" dirty="0" err="1">
                <a:latin typeface="Apple Casual"/>
                <a:cs typeface="Apple Casual"/>
              </a:rPr>
              <a:t>Manditory</a:t>
            </a:r>
            <a:r>
              <a:rPr lang="en-US" sz="1400" dirty="0">
                <a:latin typeface="Apple Casual"/>
                <a:cs typeface="Apple Casual"/>
              </a:rPr>
              <a:t>). You’ll need to purchase this as well along with the textbook. See the University Bookstore for details. </a:t>
            </a:r>
          </a:p>
        </p:txBody>
      </p:sp>
      <p:sp>
        <p:nvSpPr>
          <p:cNvPr id="38" name="TextBox 37"/>
          <p:cNvSpPr txBox="1"/>
          <p:nvPr/>
        </p:nvSpPr>
        <p:spPr>
          <a:xfrm>
            <a:off x="51920" y="9349668"/>
            <a:ext cx="6798474" cy="553998"/>
          </a:xfrm>
          <a:prstGeom prst="rect">
            <a:avLst/>
          </a:prstGeom>
          <a:noFill/>
        </p:spPr>
        <p:txBody>
          <a:bodyPr wrap="square" rtlCol="0">
            <a:spAutoFit/>
          </a:bodyPr>
          <a:lstStyle/>
          <a:p>
            <a:r>
              <a:rPr lang="en-US" sz="1600" b="1" dirty="0">
                <a:latin typeface="Apple Casual"/>
                <a:cs typeface="Apple Casual"/>
              </a:rPr>
              <a:t>Exams: </a:t>
            </a:r>
            <a:r>
              <a:rPr lang="en-US" sz="1400" dirty="0">
                <a:latin typeface="Apple Casual"/>
                <a:cs typeface="Apple Casual"/>
              </a:rPr>
              <a:t>We will have four in-class exams (not cumulative). Exams are multiple choice. Bring a calculator and pencils. </a:t>
            </a:r>
          </a:p>
        </p:txBody>
      </p:sp>
      <p:cxnSp>
        <p:nvCxnSpPr>
          <p:cNvPr id="39" name="Straight Connector 38"/>
          <p:cNvCxnSpPr/>
          <p:nvPr/>
        </p:nvCxnSpPr>
        <p:spPr>
          <a:xfrm>
            <a:off x="-501" y="9360780"/>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463512" y="6895721"/>
            <a:ext cx="1186999" cy="0"/>
          </a:xfrm>
          <a:prstGeom prst="straightConnector1">
            <a:avLst/>
          </a:prstGeom>
          <a:ln w="25400">
            <a:solidFill>
              <a:schemeClr val="tx1"/>
            </a:solidFill>
            <a:tailEnd type="stealth" w="lg" len="lg"/>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710" y="3945590"/>
            <a:ext cx="1117612" cy="13278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983" y="107910"/>
            <a:ext cx="6573894" cy="553998"/>
          </a:xfrm>
          <a:prstGeom prst="rect">
            <a:avLst/>
          </a:prstGeom>
          <a:noFill/>
          <a:ln w="19050">
            <a:solidFill>
              <a:schemeClr val="tx1"/>
            </a:solidFill>
          </a:ln>
        </p:spPr>
        <p:txBody>
          <a:bodyPr wrap="square" rtlCol="0">
            <a:spAutoFit/>
          </a:bodyPr>
          <a:lstStyle/>
          <a:p>
            <a:r>
              <a:rPr lang="en-US" sz="1600" b="1" dirty="0">
                <a:latin typeface="Apple Casual"/>
                <a:cs typeface="Apple Casual"/>
              </a:rPr>
              <a:t>Grades</a:t>
            </a:r>
            <a:r>
              <a:rPr lang="en-US" sz="1600" dirty="0">
                <a:latin typeface="Apple Casual"/>
                <a:cs typeface="Apple Casual"/>
              </a:rPr>
              <a:t>: </a:t>
            </a:r>
            <a:r>
              <a:rPr lang="en-US" sz="1400" dirty="0">
                <a:latin typeface="Apple Casual"/>
                <a:cs typeface="Apple Casual"/>
              </a:rPr>
              <a:t>Your final grade will come from exams, lecture and lab quizzes, reports, and participation. All grades will be posted on blackboard. </a:t>
            </a:r>
          </a:p>
        </p:txBody>
      </p:sp>
      <p:cxnSp>
        <p:nvCxnSpPr>
          <p:cNvPr id="12" name="Straight Connector 11"/>
          <p:cNvCxnSpPr/>
          <p:nvPr/>
        </p:nvCxnSpPr>
        <p:spPr>
          <a:xfrm>
            <a:off x="0" y="3360546"/>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46" name="Group 45"/>
          <p:cNvGrpSpPr/>
          <p:nvPr/>
        </p:nvGrpSpPr>
        <p:grpSpPr>
          <a:xfrm>
            <a:off x="128671" y="697586"/>
            <a:ext cx="6108724" cy="1819550"/>
            <a:chOff x="213514" y="1598619"/>
            <a:chExt cx="6108724" cy="1819550"/>
          </a:xfrm>
        </p:grpSpPr>
        <p:sp>
          <p:nvSpPr>
            <p:cNvPr id="14" name="TextBox 13"/>
            <p:cNvSpPr txBox="1"/>
            <p:nvPr/>
          </p:nvSpPr>
          <p:spPr>
            <a:xfrm>
              <a:off x="213514" y="1598619"/>
              <a:ext cx="4251519" cy="1600438"/>
            </a:xfrm>
            <a:prstGeom prst="rect">
              <a:avLst/>
            </a:prstGeom>
            <a:noFill/>
          </p:spPr>
          <p:txBody>
            <a:bodyPr wrap="square" rtlCol="0">
              <a:spAutoFit/>
            </a:bodyPr>
            <a:lstStyle/>
            <a:p>
              <a:r>
                <a:rPr lang="en-US" sz="1400" b="1" dirty="0">
                  <a:latin typeface="Apple Casual"/>
                  <a:cs typeface="Apple Casual"/>
                </a:rPr>
                <a:t>Grading Scale</a:t>
              </a:r>
              <a:endParaRPr lang="en-US" sz="1400" dirty="0">
                <a:latin typeface="Apple Casual"/>
                <a:cs typeface="Apple Casual"/>
              </a:endParaRPr>
            </a:p>
            <a:p>
              <a:r>
                <a:rPr lang="en-US" sz="1400" dirty="0">
                  <a:latin typeface="Apple Casual"/>
                  <a:cs typeface="Apple Casual"/>
                </a:rPr>
                <a:t>93 – 100% 	A </a:t>
              </a:r>
            </a:p>
            <a:p>
              <a:r>
                <a:rPr lang="en-US" sz="1400" dirty="0">
                  <a:latin typeface="Apple Casual"/>
                  <a:cs typeface="Apple Casual"/>
                </a:rPr>
                <a:t>90 – 92.9% 	A- </a:t>
              </a:r>
            </a:p>
            <a:p>
              <a:r>
                <a:rPr lang="en-US" sz="1400" dirty="0">
                  <a:latin typeface="Apple Casual"/>
                  <a:cs typeface="Apple Casual"/>
                </a:rPr>
                <a:t>87 – 89.9% 	B+ </a:t>
              </a:r>
            </a:p>
            <a:p>
              <a:r>
                <a:rPr lang="en-US" sz="1400" dirty="0">
                  <a:latin typeface="Apple Casual"/>
                  <a:cs typeface="Apple Casual"/>
                </a:rPr>
                <a:t>83 – 86.9% 	B </a:t>
              </a:r>
            </a:p>
            <a:p>
              <a:r>
                <a:rPr lang="en-US" sz="1400" dirty="0">
                  <a:latin typeface="Apple Casual"/>
                  <a:cs typeface="Apple Casual"/>
                </a:rPr>
                <a:t>80 – 82.9% 	B- </a:t>
              </a:r>
            </a:p>
            <a:p>
              <a:r>
                <a:rPr lang="en-US" sz="1400" dirty="0">
                  <a:latin typeface="Apple Casual"/>
                  <a:cs typeface="Apple Casual"/>
                </a:rPr>
                <a:t>77 – 79.9% 	C+ </a:t>
              </a:r>
            </a:p>
          </p:txBody>
        </p:sp>
        <p:sp>
          <p:nvSpPr>
            <p:cNvPr id="15" name="TextBox 14"/>
            <p:cNvSpPr txBox="1"/>
            <p:nvPr/>
          </p:nvSpPr>
          <p:spPr>
            <a:xfrm>
              <a:off x="2132464" y="1817731"/>
              <a:ext cx="4189774" cy="1600438"/>
            </a:xfrm>
            <a:prstGeom prst="rect">
              <a:avLst/>
            </a:prstGeom>
            <a:noFill/>
          </p:spPr>
          <p:txBody>
            <a:bodyPr wrap="square" rtlCol="0">
              <a:spAutoFit/>
            </a:bodyPr>
            <a:lstStyle/>
            <a:p>
              <a:r>
                <a:rPr lang="en-US" sz="1400" dirty="0">
                  <a:latin typeface="Apple Casual"/>
                  <a:cs typeface="Apple Casual"/>
                </a:rPr>
                <a:t>73 – 76.9% 	C </a:t>
              </a:r>
            </a:p>
            <a:p>
              <a:r>
                <a:rPr lang="en-US" sz="1400" dirty="0">
                  <a:latin typeface="Apple Casual"/>
                  <a:cs typeface="Apple Casual"/>
                </a:rPr>
                <a:t>70 – 72.9% 	C- </a:t>
              </a:r>
            </a:p>
            <a:p>
              <a:r>
                <a:rPr lang="en-US" sz="1400" dirty="0">
                  <a:latin typeface="Apple Casual"/>
                  <a:cs typeface="Apple Casual"/>
                </a:rPr>
                <a:t>67 – 69.9% 	D+ </a:t>
              </a:r>
            </a:p>
            <a:p>
              <a:r>
                <a:rPr lang="en-US" sz="1400" dirty="0">
                  <a:latin typeface="Apple Casual"/>
                  <a:cs typeface="Apple Casual"/>
                </a:rPr>
                <a:t>63 – 66.9% 	D </a:t>
              </a:r>
            </a:p>
            <a:p>
              <a:r>
                <a:rPr lang="en-US" sz="1400" dirty="0">
                  <a:latin typeface="Apple Casual"/>
                  <a:cs typeface="Apple Casual"/>
                </a:rPr>
                <a:t>60 – 62.9% 	D- </a:t>
              </a:r>
            </a:p>
            <a:p>
              <a:r>
                <a:rPr lang="en-US" sz="1400" dirty="0">
                  <a:latin typeface="Apple Casual"/>
                  <a:cs typeface="Apple Casual"/>
                </a:rPr>
                <a:t>&lt; 60% 	F </a:t>
              </a:r>
            </a:p>
            <a:p>
              <a:endParaRPr lang="en-US" sz="1400" dirty="0">
                <a:latin typeface="Apple Casual"/>
                <a:cs typeface="Apple Casual"/>
              </a:endParaRPr>
            </a:p>
          </p:txBody>
        </p:sp>
      </p:grpSp>
      <p:sp>
        <p:nvSpPr>
          <p:cNvPr id="19" name="TextBox 18"/>
          <p:cNvSpPr txBox="1"/>
          <p:nvPr/>
        </p:nvSpPr>
        <p:spPr>
          <a:xfrm>
            <a:off x="59526" y="3390560"/>
            <a:ext cx="6798474" cy="984885"/>
          </a:xfrm>
          <a:prstGeom prst="rect">
            <a:avLst/>
          </a:prstGeom>
          <a:noFill/>
        </p:spPr>
        <p:txBody>
          <a:bodyPr wrap="square" rtlCol="0">
            <a:spAutoFit/>
          </a:bodyPr>
          <a:lstStyle/>
          <a:p>
            <a:r>
              <a:rPr lang="en-US" sz="1600" b="1">
                <a:latin typeface="Apple Casual"/>
                <a:cs typeface="Apple Casual"/>
              </a:rPr>
              <a:t>Need help?</a:t>
            </a:r>
            <a:r>
              <a:rPr lang="en-US" sz="1400">
                <a:latin typeface="Apple Casual"/>
                <a:cs typeface="Apple Casual"/>
              </a:rPr>
              <a:t> No problem! If something is preventing you from doing well in this class I urge you to come speak with me. I want you to do well. If you need extra time on an exam to do your best work, contact disability servics in Starr 313. Accomodation will </a:t>
            </a:r>
            <a:r>
              <a:rPr lang="en-US" sz="1400" u="sng">
                <a:latin typeface="Apple Casual"/>
                <a:cs typeface="Apple Casual"/>
              </a:rPr>
              <a:t>never</a:t>
            </a:r>
            <a:r>
              <a:rPr lang="en-US" sz="1400">
                <a:latin typeface="Apple Casual"/>
                <a:cs typeface="Apple Casual"/>
              </a:rPr>
              <a:t> result in a lower grade. </a:t>
            </a:r>
          </a:p>
        </p:txBody>
      </p:sp>
      <p:sp>
        <p:nvSpPr>
          <p:cNvPr id="20" name="TextBox 19"/>
          <p:cNvSpPr txBox="1"/>
          <p:nvPr/>
        </p:nvSpPr>
        <p:spPr>
          <a:xfrm>
            <a:off x="3369745" y="979880"/>
            <a:ext cx="3371832" cy="1231106"/>
          </a:xfrm>
          <a:prstGeom prst="rect">
            <a:avLst/>
          </a:prstGeom>
          <a:noFill/>
        </p:spPr>
        <p:txBody>
          <a:bodyPr wrap="square" rtlCol="0">
            <a:spAutoFit/>
          </a:bodyPr>
          <a:lstStyle/>
          <a:p>
            <a:r>
              <a:rPr lang="en-US" sz="1600" b="1" dirty="0">
                <a:latin typeface="Apple Casual"/>
                <a:cs typeface="Apple Casual"/>
              </a:rPr>
              <a:t>Extra credit</a:t>
            </a:r>
            <a:r>
              <a:rPr lang="en-US" sz="1600" dirty="0">
                <a:latin typeface="Apple Casual"/>
                <a:cs typeface="Apple Casual"/>
              </a:rPr>
              <a:t>: </a:t>
            </a:r>
            <a:r>
              <a:rPr lang="en-US" sz="1400" dirty="0">
                <a:latin typeface="Apple Casual"/>
                <a:cs typeface="Apple Casual"/>
              </a:rPr>
              <a:t>There is no extra credit with the exception of a letter you will write to next year’s students at the end of the semester. </a:t>
            </a:r>
          </a:p>
          <a:p>
            <a:endParaRPr lang="en-US" sz="1600" dirty="0">
              <a:latin typeface="Apple Casual"/>
              <a:cs typeface="Apple Casual"/>
            </a:endParaRPr>
          </a:p>
        </p:txBody>
      </p:sp>
      <p:sp>
        <p:nvSpPr>
          <p:cNvPr id="21" name="TextBox 20"/>
          <p:cNvSpPr txBox="1"/>
          <p:nvPr/>
        </p:nvSpPr>
        <p:spPr>
          <a:xfrm>
            <a:off x="50800" y="4543358"/>
            <a:ext cx="6794500" cy="769441"/>
          </a:xfrm>
          <a:prstGeom prst="rect">
            <a:avLst/>
          </a:prstGeom>
          <a:noFill/>
        </p:spPr>
        <p:txBody>
          <a:bodyPr wrap="square" rtlCol="0">
            <a:spAutoFit/>
          </a:bodyPr>
          <a:lstStyle/>
          <a:p>
            <a:r>
              <a:rPr lang="en-US" sz="1600" b="1">
                <a:latin typeface="Apple Casual"/>
                <a:cs typeface="Apple Casual"/>
              </a:rPr>
              <a:t>Cheating </a:t>
            </a:r>
            <a:r>
              <a:rPr lang="en-US" sz="1400">
                <a:latin typeface="Apple Casual"/>
                <a:cs typeface="Apple Casual"/>
              </a:rPr>
              <a:t>on an exam or quiz, or plagarism of a lab report will result in a zero. A second occurrence will result in failure of the course. For my full policy see page 41 of the Ferris State University Student Handbook. </a:t>
            </a:r>
          </a:p>
        </p:txBody>
      </p:sp>
      <p:cxnSp>
        <p:nvCxnSpPr>
          <p:cNvPr id="23" name="Straight Connector 22"/>
          <p:cNvCxnSpPr/>
          <p:nvPr/>
        </p:nvCxnSpPr>
        <p:spPr>
          <a:xfrm>
            <a:off x="0" y="4439846"/>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5282" y="5463211"/>
            <a:ext cx="6794500" cy="1415772"/>
          </a:xfrm>
          <a:prstGeom prst="rect">
            <a:avLst/>
          </a:prstGeom>
          <a:noFill/>
        </p:spPr>
        <p:txBody>
          <a:bodyPr wrap="square" rtlCol="0">
            <a:spAutoFit/>
          </a:bodyPr>
          <a:lstStyle/>
          <a:p>
            <a:r>
              <a:rPr lang="en-US" sz="1600" b="1" dirty="0">
                <a:latin typeface="Apple Casual"/>
                <a:cs typeface="Apple Casual"/>
              </a:rPr>
              <a:t>Showing up: </a:t>
            </a:r>
            <a:r>
              <a:rPr lang="en-US" sz="1400" dirty="0">
                <a:latin typeface="Apple Casual"/>
                <a:cs typeface="Apple Casual"/>
              </a:rPr>
              <a:t>I do not take attendance, but it will be very difficult to pass if you miss lecture. Missing more than one lab will result in automatic failure of the course. Labs cannot be made up. If you must miss lab due to illness, a school event, or death in the family </a:t>
            </a:r>
            <a:r>
              <a:rPr lang="en-US" sz="1400" dirty="0" err="1">
                <a:latin typeface="Apple Casual"/>
                <a:cs typeface="Apple Casual"/>
              </a:rPr>
              <a:t>etc</a:t>
            </a:r>
            <a:r>
              <a:rPr lang="en-US" sz="1400" dirty="0">
                <a:latin typeface="Apple Casual"/>
                <a:cs typeface="Apple Casual"/>
              </a:rPr>
              <a:t> you may be excused from that lab if you provide written documentation of your illness or circumstances. Make-up exams can only be taken if written documentation of the above circumstances is provided. </a:t>
            </a:r>
          </a:p>
        </p:txBody>
      </p:sp>
      <p:cxnSp>
        <p:nvCxnSpPr>
          <p:cNvPr id="25" name="Straight Connector 24"/>
          <p:cNvCxnSpPr/>
          <p:nvPr/>
        </p:nvCxnSpPr>
        <p:spPr>
          <a:xfrm>
            <a:off x="0" y="5374255"/>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6922949"/>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5282" y="6959335"/>
            <a:ext cx="6706295" cy="2492990"/>
          </a:xfrm>
          <a:prstGeom prst="rect">
            <a:avLst/>
          </a:prstGeom>
          <a:noFill/>
        </p:spPr>
        <p:txBody>
          <a:bodyPr wrap="square" rtlCol="0">
            <a:spAutoFit/>
          </a:bodyPr>
          <a:lstStyle/>
          <a:p>
            <a:r>
              <a:rPr lang="en-US" sz="1600" b="1" dirty="0">
                <a:latin typeface="Apple Casual"/>
                <a:cs typeface="Apple Casual"/>
              </a:rPr>
              <a:t>How to do well in this course</a:t>
            </a:r>
            <a:endParaRPr lang="en-US" sz="1600" dirty="0">
              <a:latin typeface="Apple Casual"/>
              <a:cs typeface="Apple Casual"/>
            </a:endParaRPr>
          </a:p>
          <a:p>
            <a:r>
              <a:rPr lang="en-US" sz="1400" dirty="0">
                <a:latin typeface="Apple Casual"/>
                <a:cs typeface="Apple Casual"/>
              </a:rPr>
              <a:t>1) Do the assigned readings </a:t>
            </a:r>
            <a:r>
              <a:rPr lang="en-US" sz="1400" u="sng" dirty="0">
                <a:latin typeface="Apple Casual"/>
                <a:cs typeface="Apple Casual"/>
              </a:rPr>
              <a:t>before </a:t>
            </a:r>
            <a:r>
              <a:rPr lang="en-US" sz="1400" dirty="0">
                <a:latin typeface="Apple Casual"/>
                <a:cs typeface="Apple Casual"/>
              </a:rPr>
              <a:t>each class. They make the lecture much easier to understand. </a:t>
            </a:r>
          </a:p>
          <a:p>
            <a:r>
              <a:rPr lang="en-US" sz="1400" dirty="0">
                <a:latin typeface="Apple Casual"/>
                <a:cs typeface="Apple Casual"/>
              </a:rPr>
              <a:t>2) Do the Mastering Biology assignments </a:t>
            </a:r>
            <a:r>
              <a:rPr lang="en-US" sz="1400" u="sng" dirty="0">
                <a:latin typeface="Apple Casual"/>
                <a:cs typeface="Apple Casual"/>
              </a:rPr>
              <a:t>after</a:t>
            </a:r>
            <a:r>
              <a:rPr lang="en-US" sz="1400" dirty="0">
                <a:latin typeface="Apple Casual"/>
                <a:cs typeface="Apple Casual"/>
              </a:rPr>
              <a:t> covering that material in lecture. </a:t>
            </a:r>
          </a:p>
          <a:p>
            <a:r>
              <a:rPr lang="en-US" sz="1400" dirty="0">
                <a:latin typeface="Apple Casual"/>
                <a:cs typeface="Apple Casual"/>
              </a:rPr>
              <a:t>3) Submit quizzes on time. </a:t>
            </a:r>
          </a:p>
          <a:p>
            <a:r>
              <a:rPr lang="en-US" sz="1400" dirty="0">
                <a:latin typeface="Apple Casual"/>
                <a:cs typeface="Apple Casual"/>
              </a:rPr>
              <a:t>4) Ask questions! It’s the best way to learn. There are no dumb questions. </a:t>
            </a:r>
          </a:p>
          <a:p>
            <a:r>
              <a:rPr lang="en-US" sz="1400" dirty="0">
                <a:latin typeface="Apple Casual"/>
                <a:cs typeface="Apple Casual"/>
              </a:rPr>
              <a:t>5) When studying for the exam, study the </a:t>
            </a:r>
            <a:r>
              <a:rPr lang="en-US" sz="1400" dirty="0" err="1">
                <a:latin typeface="Apple Casual"/>
                <a:cs typeface="Apple Casual"/>
              </a:rPr>
              <a:t>powerpoint</a:t>
            </a:r>
            <a:r>
              <a:rPr lang="en-US" sz="1400" dirty="0">
                <a:latin typeface="Apple Casual"/>
                <a:cs typeface="Apple Casual"/>
              </a:rPr>
              <a:t> slides, lecture notes, and practice exams. Complete practice exams </a:t>
            </a:r>
            <a:r>
              <a:rPr lang="en-US" sz="1400" u="sng" dirty="0">
                <a:latin typeface="Apple Casual"/>
                <a:cs typeface="Apple Casual"/>
              </a:rPr>
              <a:t>before </a:t>
            </a:r>
            <a:r>
              <a:rPr lang="en-US" sz="1400" dirty="0">
                <a:latin typeface="Apple Casual"/>
                <a:cs typeface="Apple Casual"/>
              </a:rPr>
              <a:t>review sessions. Rereading the textbook is not a good way to study. </a:t>
            </a:r>
          </a:p>
          <a:p>
            <a:r>
              <a:rPr lang="en-US" sz="1400" dirty="0">
                <a:latin typeface="Apple Casual"/>
                <a:cs typeface="Apple Casual"/>
              </a:rPr>
              <a:t>6) Don’t assume that because you took AP Biology in high school that this class will be easy. Many AP Biology classes don’t thoroughly cover ecology, plant biology, or evolution.</a:t>
            </a:r>
          </a:p>
        </p:txBody>
      </p:sp>
      <p:sp>
        <p:nvSpPr>
          <p:cNvPr id="16" name="TextBox 15"/>
          <p:cNvSpPr txBox="1"/>
          <p:nvPr/>
        </p:nvSpPr>
        <p:spPr>
          <a:xfrm>
            <a:off x="128671" y="2322353"/>
            <a:ext cx="6493206" cy="1446550"/>
          </a:xfrm>
          <a:prstGeom prst="rect">
            <a:avLst/>
          </a:prstGeom>
          <a:noFill/>
        </p:spPr>
        <p:txBody>
          <a:bodyPr wrap="square" rtlCol="0">
            <a:spAutoFit/>
          </a:bodyPr>
          <a:lstStyle/>
          <a:p>
            <a:r>
              <a:rPr lang="en-US" sz="1600" b="1" dirty="0">
                <a:latin typeface="Apple Casual"/>
                <a:cs typeface="Apple Casual"/>
              </a:rPr>
              <a:t>Mastering Biology:</a:t>
            </a:r>
            <a:r>
              <a:rPr lang="en-US" sz="1600" dirty="0">
                <a:latin typeface="Apple Casual"/>
                <a:cs typeface="Apple Casual"/>
              </a:rPr>
              <a:t> </a:t>
            </a:r>
            <a:r>
              <a:rPr lang="en-US" sz="1400" dirty="0">
                <a:latin typeface="Apple Casual"/>
                <a:cs typeface="Apple Casual"/>
              </a:rPr>
              <a:t>The Mastering Biology assignments are required for this course on a pass/fail basis. Assignments are not graded per se. However, failure to correctly answer more than 50% of the assignment questions will result in automatic failure of the course. </a:t>
            </a:r>
          </a:p>
          <a:p>
            <a:endParaRPr lang="en-US" sz="1400" dirty="0">
              <a:latin typeface="Apple Casual"/>
              <a:cs typeface="Apple Casual"/>
            </a:endParaRPr>
          </a:p>
          <a:p>
            <a:endParaRPr lang="en-US" sz="1600" dirty="0">
              <a:latin typeface="Apple Casual"/>
              <a:cs typeface="Apple Casu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207" y="39065"/>
            <a:ext cx="3895175" cy="430887"/>
          </a:xfrm>
          <a:prstGeom prst="rect">
            <a:avLst/>
          </a:prstGeom>
          <a:noFill/>
        </p:spPr>
        <p:txBody>
          <a:bodyPr wrap="none" rtlCol="0">
            <a:spAutoFit/>
          </a:bodyPr>
          <a:lstStyle/>
          <a:p>
            <a:r>
              <a:rPr lang="en-US" sz="2200" b="1">
                <a:latin typeface="Apple Casual"/>
                <a:cs typeface="Apple Casual"/>
              </a:rPr>
              <a:t>Lecture Schedule – BIOL 121</a:t>
            </a:r>
          </a:p>
        </p:txBody>
      </p:sp>
      <p:cxnSp>
        <p:nvCxnSpPr>
          <p:cNvPr id="5" name="Straight Connector 4"/>
          <p:cNvCxnSpPr/>
          <p:nvPr/>
        </p:nvCxnSpPr>
        <p:spPr>
          <a:xfrm>
            <a:off x="0" y="500474"/>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2"/>
          <a:stretch>
            <a:fillRect/>
          </a:stretch>
        </p:blipFill>
        <p:spPr>
          <a:xfrm>
            <a:off x="88207" y="673703"/>
            <a:ext cx="7049494" cy="90298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207" y="39065"/>
            <a:ext cx="3895175" cy="430887"/>
          </a:xfrm>
          <a:prstGeom prst="rect">
            <a:avLst/>
          </a:prstGeom>
          <a:noFill/>
        </p:spPr>
        <p:txBody>
          <a:bodyPr wrap="none" rtlCol="0">
            <a:spAutoFit/>
          </a:bodyPr>
          <a:lstStyle/>
          <a:p>
            <a:r>
              <a:rPr lang="en-US" sz="2200" b="1">
                <a:latin typeface="Apple Casual"/>
                <a:cs typeface="Apple Casual"/>
              </a:rPr>
              <a:t>Lecture Schedule – BIOL 121</a:t>
            </a:r>
          </a:p>
        </p:txBody>
      </p:sp>
      <p:cxnSp>
        <p:nvCxnSpPr>
          <p:cNvPr id="5" name="Straight Connector 4"/>
          <p:cNvCxnSpPr/>
          <p:nvPr/>
        </p:nvCxnSpPr>
        <p:spPr>
          <a:xfrm>
            <a:off x="-18936" y="3392842"/>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7973" y="3428648"/>
            <a:ext cx="6717461" cy="553998"/>
          </a:xfrm>
          <a:prstGeom prst="rect">
            <a:avLst/>
          </a:prstGeom>
          <a:noFill/>
        </p:spPr>
        <p:txBody>
          <a:bodyPr wrap="square" rtlCol="0">
            <a:spAutoFit/>
          </a:bodyPr>
          <a:lstStyle/>
          <a:p>
            <a:r>
              <a:rPr lang="en-US" sz="1600" b="1" dirty="0">
                <a:latin typeface="Apple Casual"/>
                <a:cs typeface="Apple Casual"/>
              </a:rPr>
              <a:t>Video tutorials: </a:t>
            </a:r>
            <a:r>
              <a:rPr lang="en-US" sz="1400" dirty="0">
                <a:latin typeface="Apple Casual"/>
                <a:cs typeface="Apple Casual"/>
              </a:rPr>
              <a:t>I have made video tutorials for the genetics portion of the class to help you prepare for HW problems. They are posted on blackboard. </a:t>
            </a:r>
          </a:p>
        </p:txBody>
      </p:sp>
      <p:cxnSp>
        <p:nvCxnSpPr>
          <p:cNvPr id="19" name="Straight Connector 18"/>
          <p:cNvCxnSpPr/>
          <p:nvPr/>
        </p:nvCxnSpPr>
        <p:spPr>
          <a:xfrm>
            <a:off x="-18936" y="5659256"/>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5833" y="5646556"/>
            <a:ext cx="3432493" cy="430887"/>
          </a:xfrm>
          <a:prstGeom prst="rect">
            <a:avLst/>
          </a:prstGeom>
          <a:noFill/>
        </p:spPr>
        <p:txBody>
          <a:bodyPr wrap="none" rtlCol="0">
            <a:spAutoFit/>
          </a:bodyPr>
          <a:lstStyle/>
          <a:p>
            <a:r>
              <a:rPr lang="en-US" sz="2200" b="1">
                <a:latin typeface="Apple Casual"/>
                <a:cs typeface="Apple Casual"/>
              </a:rPr>
              <a:t>Lab Schedule – BIOL 121</a:t>
            </a:r>
          </a:p>
        </p:txBody>
      </p:sp>
      <p:cxnSp>
        <p:nvCxnSpPr>
          <p:cNvPr id="9" name="Straight Connector 8"/>
          <p:cNvCxnSpPr/>
          <p:nvPr/>
        </p:nvCxnSpPr>
        <p:spPr>
          <a:xfrm>
            <a:off x="-12374" y="6107965"/>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1516" y="492073"/>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2"/>
          <a:stretch>
            <a:fillRect/>
          </a:stretch>
        </p:blipFill>
        <p:spPr>
          <a:xfrm>
            <a:off x="194800" y="6192722"/>
            <a:ext cx="6566285" cy="3864110"/>
          </a:xfrm>
          <a:prstGeom prst="rect">
            <a:avLst/>
          </a:prstGeom>
        </p:spPr>
      </p:pic>
      <p:cxnSp>
        <p:nvCxnSpPr>
          <p:cNvPr id="16" name="Straight Connector 15"/>
          <p:cNvCxnSpPr/>
          <p:nvPr/>
        </p:nvCxnSpPr>
        <p:spPr>
          <a:xfrm>
            <a:off x="1486" y="4039415"/>
            <a:ext cx="6858000" cy="1588"/>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985" y="4026715"/>
            <a:ext cx="6743449" cy="2062103"/>
          </a:xfrm>
          <a:prstGeom prst="rect">
            <a:avLst/>
          </a:prstGeom>
          <a:noFill/>
        </p:spPr>
        <p:txBody>
          <a:bodyPr wrap="square" rtlCol="0">
            <a:spAutoFit/>
          </a:bodyPr>
          <a:lstStyle/>
          <a:p>
            <a:r>
              <a:rPr lang="en-US" sz="1600" b="1" dirty="0">
                <a:latin typeface="Apple Casual"/>
                <a:cs typeface="Apple Casual"/>
              </a:rPr>
              <a:t>Review sessions: </a:t>
            </a:r>
            <a:r>
              <a:rPr lang="en-US" sz="1400" dirty="0">
                <a:latin typeface="Apple Casual"/>
                <a:cs typeface="Apple Casual"/>
              </a:rPr>
              <a:t>We will have a review session before each exam. The reviews for the first three exams will be held outside of class at the following times and locations:</a:t>
            </a:r>
          </a:p>
          <a:p>
            <a:r>
              <a:rPr lang="en-US" sz="1400" b="1" dirty="0">
                <a:latin typeface="Apple Casual"/>
                <a:cs typeface="Apple Casual"/>
              </a:rPr>
              <a:t>Exam 1 Review: </a:t>
            </a:r>
            <a:r>
              <a:rPr lang="en-US" sz="1400" dirty="0">
                <a:latin typeface="Apple Casual"/>
                <a:cs typeface="Apple Casual"/>
              </a:rPr>
              <a:t>Sept 24th, 8-9 AM in Starr 136</a:t>
            </a:r>
          </a:p>
          <a:p>
            <a:r>
              <a:rPr lang="en-US" sz="1400" b="1" dirty="0">
                <a:latin typeface="Apple Casual"/>
                <a:cs typeface="Apple Casual"/>
              </a:rPr>
              <a:t>Exam 2 Review</a:t>
            </a:r>
            <a:r>
              <a:rPr lang="en-US" sz="1400" dirty="0">
                <a:latin typeface="Apple Casual"/>
                <a:cs typeface="Apple Casual"/>
              </a:rPr>
              <a:t>: Oct 16th, 2-3 PM in Starr 136</a:t>
            </a:r>
          </a:p>
          <a:p>
            <a:r>
              <a:rPr lang="en-US" sz="1400" b="1" dirty="0">
                <a:latin typeface="Apple Casual"/>
                <a:cs typeface="Apple Casual"/>
              </a:rPr>
              <a:t>Exam 3 Review: </a:t>
            </a:r>
            <a:r>
              <a:rPr lang="en-US" sz="1400" dirty="0">
                <a:latin typeface="Apple Casual"/>
                <a:cs typeface="Apple Casual"/>
              </a:rPr>
              <a:t>Nov. 13th, 5-6 PM in Starr 136</a:t>
            </a:r>
          </a:p>
          <a:p>
            <a:r>
              <a:rPr lang="en-US" sz="1400" dirty="0">
                <a:latin typeface="Apple Casual"/>
                <a:cs typeface="Apple Casual"/>
              </a:rPr>
              <a:t>If you cannot make these times you can still review the practice exam using the provided answer key, and ask questions during office hours. </a:t>
            </a:r>
          </a:p>
          <a:p>
            <a:endParaRPr lang="en-US" sz="1400" dirty="0">
              <a:latin typeface="Apple Casual"/>
              <a:cs typeface="Apple Casual"/>
            </a:endParaRPr>
          </a:p>
          <a:p>
            <a:endParaRPr lang="en-US" sz="1400" b="1" dirty="0">
              <a:latin typeface="Apple Casual"/>
              <a:cs typeface="Apple Casual"/>
            </a:endParaRPr>
          </a:p>
        </p:txBody>
      </p:sp>
      <p:pic>
        <p:nvPicPr>
          <p:cNvPr id="4" name="Picture 3"/>
          <p:cNvPicPr>
            <a:picLocks noChangeAspect="1"/>
          </p:cNvPicPr>
          <p:nvPr/>
        </p:nvPicPr>
        <p:blipFill>
          <a:blip r:embed="rId3"/>
          <a:stretch>
            <a:fillRect/>
          </a:stretch>
        </p:blipFill>
        <p:spPr>
          <a:xfrm>
            <a:off x="27973" y="631697"/>
            <a:ext cx="7142598" cy="257552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52297</TotalTime>
  <Words>1083</Words>
  <Application>Microsoft Macintosh PowerPoint</Application>
  <PresentationFormat>A4 Paper (210x297 mm)</PresentationFormat>
  <Paragraphs>62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Apple Casual</vt:lpstr>
      <vt:lpstr>Arial</vt:lpstr>
      <vt:lpstr>Calibri</vt:lpstr>
      <vt:lpstr>Office Theme</vt:lpstr>
      <vt:lpstr>PowerPoint Presentation</vt:lpstr>
      <vt:lpstr>PowerPoint Presentation</vt:lpstr>
      <vt:lpstr>PowerPoint Presentation</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DeFraia</dc:creator>
  <cp:lastModifiedBy>Christopher DeFraia</cp:lastModifiedBy>
  <cp:revision>103</cp:revision>
  <cp:lastPrinted>2018-08-22T19:45:27Z</cp:lastPrinted>
  <dcterms:created xsi:type="dcterms:W3CDTF">2016-11-11T14:29:19Z</dcterms:created>
  <dcterms:modified xsi:type="dcterms:W3CDTF">2021-02-10T18:32:50Z</dcterms:modified>
</cp:coreProperties>
</file>