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7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29" autoAdjust="0"/>
    <p:restoredTop sz="94660"/>
  </p:normalViewPr>
  <p:slideViewPr>
    <p:cSldViewPr snapToGrid="0" snapToObjects="1" showGuides="1">
      <p:cViewPr varScale="1">
        <p:scale>
          <a:sx n="62" d="100"/>
          <a:sy n="62" d="100"/>
        </p:scale>
        <p:origin x="3192" y="200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887827990486902E-2"/>
          <c:y val="0"/>
          <c:w val="0.95211217200951304"/>
          <c:h val="0.93147859576736902"/>
        </c:manualLayout>
      </c:layout>
      <c:pie3DChart>
        <c:varyColors val="1"/>
        <c:ser>
          <c:idx val="0"/>
          <c:order val="0"/>
          <c:val>
            <c:numRef>
              <c:f>Sheet1!$A$2:$A$4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0-C04D-AB28-4ABDAB070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CD1CE-470B-B348-8603-51F1751ED0C4}" type="datetimeFigureOut">
              <a:rPr lang="en-US"/>
              <a:pPr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E598A-6109-F64A-9520-058AFB66E22B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efraic@ferris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zoom.us/j/244522330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 t="10445" b="18058"/>
          <a:stretch>
            <a:fillRect/>
          </a:stretch>
        </p:blipFill>
        <p:spPr>
          <a:xfrm>
            <a:off x="4926170" y="446976"/>
            <a:ext cx="1888132" cy="18225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2172"/>
            <a:ext cx="513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pple Casual"/>
              </a:rPr>
              <a:t>Welcome to Principles of Genetics! – BIOL 375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695" y="1337502"/>
            <a:ext cx="6602607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Contact information</a:t>
            </a:r>
          </a:p>
          <a:p>
            <a:r>
              <a:rPr lang="en-US" sz="1500" dirty="0">
                <a:latin typeface="Apple Casual"/>
                <a:cs typeface="Apple Casual"/>
              </a:rPr>
              <a:t>Professor: Christopher DeFraia, PhD (Just call me Chris)</a:t>
            </a:r>
          </a:p>
          <a:p>
            <a:r>
              <a:rPr lang="en-US" sz="1500" dirty="0">
                <a:latin typeface="Apple Casual"/>
                <a:cs typeface="Apple Casual"/>
              </a:rPr>
              <a:t>email: </a:t>
            </a:r>
            <a:r>
              <a:rPr lang="en-US" sz="1500" dirty="0">
                <a:latin typeface="Apple Casual"/>
                <a:cs typeface="Apple Casual"/>
                <a:hlinkClick r:id="rId3"/>
              </a:rPr>
              <a:t>defraic@ferris.edu</a:t>
            </a:r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phone: Not available by phone, but I check email often.  </a:t>
            </a:r>
          </a:p>
          <a:p>
            <a:r>
              <a:rPr lang="en-US" sz="1500" dirty="0">
                <a:latin typeface="Apple Casual"/>
                <a:cs typeface="Apple Casual"/>
              </a:rPr>
              <a:t>Zoom: </a:t>
            </a:r>
            <a:r>
              <a:rPr lang="en-US" sz="1500" dirty="0">
                <a:hlinkClick r:id="rId4"/>
              </a:rPr>
              <a:t>https://zoom.us/j/2445223302</a:t>
            </a:r>
            <a:r>
              <a:rPr lang="en-US" sz="1500" dirty="0"/>
              <a:t>. Available through the Zoom link in Canvas.</a:t>
            </a:r>
            <a:endParaRPr lang="en-US" sz="1500" dirty="0">
              <a:latin typeface="Apple Casual"/>
              <a:cs typeface="Apple Casual"/>
            </a:endParaRPr>
          </a:p>
          <a:p>
            <a:endParaRPr lang="en-US" b="1" dirty="0">
              <a:latin typeface="Apple Casual"/>
              <a:cs typeface="Apple Casual"/>
            </a:endParaRPr>
          </a:p>
          <a:p>
            <a:endParaRPr lang="en-US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When is class?</a:t>
            </a:r>
          </a:p>
          <a:p>
            <a:r>
              <a:rPr lang="en-US" sz="1500" dirty="0">
                <a:latin typeface="Apple Casual"/>
                <a:cs typeface="Apple Casual"/>
              </a:rPr>
              <a:t>Class will be held on Zoom (see above):</a:t>
            </a:r>
          </a:p>
          <a:p>
            <a:r>
              <a:rPr lang="en-US" sz="1500" dirty="0">
                <a:latin typeface="Apple Casual"/>
                <a:cs typeface="Apple Casual"/>
              </a:rPr>
              <a:t>Section VL1: Tue, </a:t>
            </a:r>
            <a:r>
              <a:rPr lang="en-US" sz="1500" dirty="0" err="1">
                <a:latin typeface="Apple Casual"/>
                <a:cs typeface="Apple Casual"/>
              </a:rPr>
              <a:t>Thur</a:t>
            </a:r>
            <a:r>
              <a:rPr lang="en-US" sz="1500" dirty="0">
                <a:latin typeface="Apple Casual"/>
                <a:cs typeface="Apple Casual"/>
              </a:rPr>
              <a:t> 3:00-4:15</a:t>
            </a:r>
          </a:p>
          <a:p>
            <a:r>
              <a:rPr lang="en-US" sz="1500" dirty="0">
                <a:latin typeface="Apple Casual"/>
                <a:cs typeface="Apple Casual"/>
              </a:rPr>
              <a:t>Section VL2: Tue, </a:t>
            </a:r>
            <a:r>
              <a:rPr lang="en-US" sz="1500" dirty="0" err="1">
                <a:latin typeface="Apple Casual"/>
                <a:cs typeface="Apple Casual"/>
              </a:rPr>
              <a:t>Thur</a:t>
            </a:r>
            <a:r>
              <a:rPr lang="en-US" sz="1500" dirty="0">
                <a:latin typeface="Apple Casual"/>
                <a:cs typeface="Apple Casual"/>
              </a:rPr>
              <a:t> 12:00-1:15</a:t>
            </a:r>
          </a:p>
          <a:p>
            <a:r>
              <a:rPr lang="en-US" b="1" dirty="0">
                <a:latin typeface="Apple Casual"/>
                <a:cs typeface="Apple Casual"/>
              </a:rPr>
              <a:t>What will I do </a:t>
            </a:r>
            <a:r>
              <a:rPr lang="en-US" b="1" u="sng" dirty="0">
                <a:latin typeface="Apple Casual"/>
                <a:cs typeface="Apple Casual"/>
              </a:rPr>
              <a:t>before</a:t>
            </a:r>
            <a:r>
              <a:rPr lang="en-US" b="1" dirty="0">
                <a:latin typeface="Apple Casual"/>
                <a:cs typeface="Apple Casual"/>
              </a:rPr>
              <a:t> class?                  Different from most classes</a:t>
            </a:r>
            <a:endParaRPr lang="en-US" dirty="0">
              <a:latin typeface="Apple Casual"/>
              <a:cs typeface="Apple Casual"/>
            </a:endParaRP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View my lecture videos 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Textbook readings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Take and submit notes on the video and reading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dirty="0">
                <a:latin typeface="Apple Casual"/>
                <a:cs typeface="Apple Casual"/>
              </a:rPr>
              <a:t>       </a:t>
            </a: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What will I do during class (on zoom)?</a:t>
            </a:r>
            <a:endParaRPr lang="en-US" sz="1500" dirty="0">
              <a:latin typeface="Apple Casual"/>
              <a:cs typeface="Apple Casual"/>
            </a:endParaRP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Ask questions about the video and reading (Class will not be a lecture, that’s what the video are for)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Complete HW</a:t>
            </a:r>
          </a:p>
          <a:p>
            <a:pPr marL="342900" indent="-342900">
              <a:buAutoNum type="arabicParenR"/>
            </a:pPr>
            <a:endParaRPr lang="en-US" sz="1500" dirty="0">
              <a:latin typeface="Apple Casual"/>
              <a:cs typeface="Apple Casual"/>
            </a:endParaRPr>
          </a:p>
          <a:p>
            <a:endParaRPr lang="en-US" sz="1500" dirty="0">
              <a:latin typeface="Apple Casual"/>
              <a:cs typeface="Apple Casual"/>
            </a:endParaRPr>
          </a:p>
          <a:p>
            <a:endParaRPr lang="en-US" sz="1500" dirty="0">
              <a:latin typeface="Apple Casual"/>
              <a:cs typeface="Apple Casual"/>
            </a:endParaRPr>
          </a:p>
          <a:p>
            <a:endParaRPr lang="en-US" sz="1500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What will I do after class?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Submit your HW if not completed during class</a:t>
            </a:r>
          </a:p>
          <a:p>
            <a:pPr marL="342900" indent="-342900">
              <a:buAutoNum type="arabicParenR"/>
            </a:pPr>
            <a:r>
              <a:rPr lang="en-US" sz="1500" dirty="0">
                <a:latin typeface="Apple Casual"/>
                <a:cs typeface="Apple Casual"/>
              </a:rPr>
              <a:t>Correct HW questions you got wrong (for full credit!), provided you state </a:t>
            </a:r>
            <a:r>
              <a:rPr lang="en-US" sz="1500" u="sng" dirty="0">
                <a:latin typeface="Apple Casual"/>
                <a:cs typeface="Apple Casual"/>
              </a:rPr>
              <a:t>why</a:t>
            </a:r>
            <a:r>
              <a:rPr lang="en-US" sz="1500" dirty="0">
                <a:latin typeface="Apple Casual"/>
                <a:cs typeface="Apple Casual"/>
              </a:rPr>
              <a:t> you answered the question incorrectly. </a:t>
            </a:r>
          </a:p>
          <a:p>
            <a:pPr marL="342900" indent="-342900">
              <a:buAutoNum type="arabicParenR"/>
            </a:pPr>
            <a:endParaRPr lang="en-US" sz="1500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How much time can I expect to spend on this class per week?</a:t>
            </a:r>
          </a:p>
          <a:p>
            <a:r>
              <a:rPr lang="en-US" sz="1500" dirty="0">
                <a:latin typeface="Apple Casual"/>
                <a:cs typeface="Apple Casual"/>
              </a:rPr>
              <a:t>Lecture videos and notes: 3 </a:t>
            </a:r>
            <a:r>
              <a:rPr lang="en-US" sz="1500" dirty="0" err="1">
                <a:latin typeface="Apple Casual"/>
                <a:cs typeface="Apple Casual"/>
              </a:rPr>
              <a:t>hrs</a:t>
            </a:r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Homework and Qs during class: 2.5 </a:t>
            </a:r>
            <a:r>
              <a:rPr lang="en-US" sz="1500" dirty="0" err="1">
                <a:latin typeface="Apple Casual"/>
                <a:cs typeface="Apple Casual"/>
              </a:rPr>
              <a:t>hrs</a:t>
            </a:r>
            <a:endParaRPr lang="en-US" sz="1500" dirty="0">
              <a:latin typeface="Apple Casual"/>
              <a:cs typeface="Apple Casual"/>
            </a:endParaRPr>
          </a:p>
          <a:p>
            <a:r>
              <a:rPr lang="en-US" sz="1500" dirty="0">
                <a:latin typeface="Apple Casual"/>
                <a:cs typeface="Apple Casual"/>
              </a:rPr>
              <a:t>Textbook reading: 2.5 </a:t>
            </a:r>
            <a:r>
              <a:rPr lang="en-US" sz="1500" dirty="0" err="1">
                <a:latin typeface="Apple Casual"/>
                <a:cs typeface="Apple Casual"/>
              </a:rPr>
              <a:t>hrs</a:t>
            </a:r>
            <a:endParaRPr lang="en-US" sz="1500" dirty="0">
              <a:latin typeface="Apple Casual"/>
              <a:cs typeface="Apple Casu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1695" y="475728"/>
            <a:ext cx="4506079" cy="6155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 you’ll learn:</a:t>
            </a:r>
            <a:r>
              <a:rPr lang="en-US" sz="1600" dirty="0">
                <a:latin typeface="Apple Casual"/>
                <a:cs typeface="Apple Casual"/>
              </a:rPr>
              <a:t> The molecular basis of physical traits, human disease, and life as we know it.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3185" y="1599181"/>
            <a:ext cx="2609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751F"/>
                </a:solidFill>
              </a:rPr>
              <a:t>Calico cats </a:t>
            </a:r>
          </a:p>
          <a:p>
            <a:r>
              <a:rPr lang="en-US" b="1" dirty="0">
                <a:solidFill>
                  <a:srgbClr val="FF751F"/>
                </a:solidFill>
              </a:rPr>
              <a:t>love genetics.</a:t>
            </a: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08102-A3F8-104E-8D8C-7E27D1CC8841}"/>
              </a:ext>
            </a:extLst>
          </p:cNvPr>
          <p:cNvSpPr txBox="1"/>
          <p:nvPr/>
        </p:nvSpPr>
        <p:spPr>
          <a:xfrm>
            <a:off x="205409" y="2664367"/>
            <a:ext cx="636104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pple Casual"/>
                <a:cs typeface="Apple Casual"/>
              </a:rPr>
              <a:t>Questions? Here are some answers…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D6E8E23-6FFF-C345-A4F0-4B101657742B}"/>
              </a:ext>
            </a:extLst>
          </p:cNvPr>
          <p:cNvGrpSpPr/>
          <p:nvPr/>
        </p:nvGrpSpPr>
        <p:grpSpPr>
          <a:xfrm>
            <a:off x="555136" y="6812450"/>
            <a:ext cx="5791200" cy="677108"/>
            <a:chOff x="555136" y="6863804"/>
            <a:chExt cx="5791200" cy="67710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89B187-8048-0D42-9231-3B03C3DB8FD8}"/>
                </a:ext>
              </a:extLst>
            </p:cNvPr>
            <p:cNvSpPr/>
            <p:nvPr/>
          </p:nvSpPr>
          <p:spPr>
            <a:xfrm>
              <a:off x="555136" y="6863804"/>
              <a:ext cx="5791200" cy="677108"/>
            </a:xfrm>
            <a:prstGeom prst="rect">
              <a:avLst/>
            </a:prstGeom>
            <a:noFill/>
            <a:ln w="76200">
              <a:solidFill>
                <a:srgbClr val="FF751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61B544F-C0FD-5544-928C-5412509FB8BF}"/>
                </a:ext>
              </a:extLst>
            </p:cNvPr>
            <p:cNvSpPr txBox="1"/>
            <p:nvPr/>
          </p:nvSpPr>
          <p:spPr>
            <a:xfrm>
              <a:off x="555136" y="6863804"/>
              <a:ext cx="57477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pple Casual"/>
                  <a:cs typeface="Apple Casual"/>
                </a:rPr>
                <a:t>Doing HW in class allows you to do the hardest part of the course (the HW) in groups and with my help. </a:t>
              </a:r>
              <a:r>
                <a:rPr lang="en-US" dirty="0">
                  <a:latin typeface="Apple Casual"/>
                  <a:cs typeface="Apple Casual"/>
                  <a:sym typeface="Wingdings" pitchFamily="2" charset="2"/>
                </a:rPr>
                <a:t>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DC1E3B-D919-2C4F-8766-29C1E2D23308}"/>
              </a:ext>
            </a:extLst>
          </p:cNvPr>
          <p:cNvGrpSpPr/>
          <p:nvPr/>
        </p:nvGrpSpPr>
        <p:grpSpPr>
          <a:xfrm>
            <a:off x="489298" y="5122942"/>
            <a:ext cx="5828707" cy="543339"/>
            <a:chOff x="489298" y="5155599"/>
            <a:chExt cx="5828707" cy="54333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2846DDE-E4E7-8440-B3EB-3B4EBA778768}"/>
                </a:ext>
              </a:extLst>
            </p:cNvPr>
            <p:cNvSpPr/>
            <p:nvPr/>
          </p:nvSpPr>
          <p:spPr>
            <a:xfrm>
              <a:off x="489298" y="5155599"/>
              <a:ext cx="5791200" cy="543339"/>
            </a:xfrm>
            <a:prstGeom prst="rect">
              <a:avLst/>
            </a:prstGeom>
            <a:noFill/>
            <a:ln w="76200">
              <a:solidFill>
                <a:srgbClr val="FF751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598E8-0B5B-C446-A7FE-645960A6F1E2}"/>
                </a:ext>
              </a:extLst>
            </p:cNvPr>
            <p:cNvSpPr txBox="1"/>
            <p:nvPr/>
          </p:nvSpPr>
          <p:spPr>
            <a:xfrm>
              <a:off x="530459" y="5255854"/>
              <a:ext cx="57875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pple Casual"/>
                  <a:cs typeface="Apple Casual"/>
                </a:rPr>
                <a:t>It’s essential to view the video/submit notes </a:t>
              </a:r>
              <a:r>
                <a:rPr lang="en-US" u="sng" dirty="0">
                  <a:latin typeface="Apple Casual"/>
                  <a:cs typeface="Apple Casual"/>
                </a:rPr>
                <a:t>before</a:t>
              </a:r>
              <a:r>
                <a:rPr lang="en-US" dirty="0">
                  <a:latin typeface="Apple Casual"/>
                  <a:cs typeface="Apple Casual"/>
                </a:rPr>
                <a:t> class. </a:t>
              </a:r>
              <a:r>
                <a:rPr lang="en-US" dirty="0">
                  <a:latin typeface="Apple Casual"/>
                  <a:cs typeface="Apple Casual"/>
                  <a:sym typeface="Wingdings" pitchFamily="2" charset="2"/>
                </a:rPr>
                <a:t></a:t>
              </a:r>
              <a:endParaRPr lang="en-US" dirty="0"/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3BCB4A-CDAA-8748-ACE7-6FD190D28FBC}"/>
              </a:ext>
            </a:extLst>
          </p:cNvPr>
          <p:cNvCxnSpPr>
            <a:cxnSpLocks/>
          </p:cNvCxnSpPr>
          <p:nvPr/>
        </p:nvCxnSpPr>
        <p:spPr>
          <a:xfrm flipH="1">
            <a:off x="2930558" y="4213560"/>
            <a:ext cx="833059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DB5750-0B29-644E-B819-ACBA9CFAACB4}"/>
              </a:ext>
            </a:extLst>
          </p:cNvPr>
          <p:cNvCxnSpPr>
            <a:cxnSpLocks/>
          </p:cNvCxnSpPr>
          <p:nvPr/>
        </p:nvCxnSpPr>
        <p:spPr>
          <a:xfrm>
            <a:off x="3347087" y="9469483"/>
            <a:ext cx="1187747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1AE7DF9E-EEEF-8449-897A-1EA5A5A6030F}"/>
              </a:ext>
            </a:extLst>
          </p:cNvPr>
          <p:cNvCxnSpPr>
            <a:cxnSpLocks/>
          </p:cNvCxnSpPr>
          <p:nvPr/>
        </p:nvCxnSpPr>
        <p:spPr>
          <a:xfrm>
            <a:off x="2760617" y="9244151"/>
            <a:ext cx="1506583" cy="225332"/>
          </a:xfrm>
          <a:prstGeom prst="bentConnector3">
            <a:avLst>
              <a:gd name="adj1" fmla="val 55202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70F0802D-8798-1A4B-95AB-A6B778CC8F28}"/>
              </a:ext>
            </a:extLst>
          </p:cNvPr>
          <p:cNvCxnSpPr>
            <a:cxnSpLocks/>
          </p:cNvCxnSpPr>
          <p:nvPr/>
        </p:nvCxnSpPr>
        <p:spPr>
          <a:xfrm flipV="1">
            <a:off x="2321615" y="9469483"/>
            <a:ext cx="1771414" cy="229894"/>
          </a:xfrm>
          <a:prstGeom prst="bentConnector3">
            <a:avLst>
              <a:gd name="adj1" fmla="val 72123"/>
            </a:avLst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DCD78A8-6D7A-8742-825A-84D5D7C01B7F}"/>
              </a:ext>
            </a:extLst>
          </p:cNvPr>
          <p:cNvSpPr txBox="1"/>
          <p:nvPr/>
        </p:nvSpPr>
        <p:spPr>
          <a:xfrm>
            <a:off x="4470301" y="9296405"/>
            <a:ext cx="175926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8 hours total/week*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7D3821-DEEA-2F46-87F9-296E1C8B623E}"/>
              </a:ext>
            </a:extLst>
          </p:cNvPr>
          <p:cNvSpPr txBox="1"/>
          <p:nvPr/>
        </p:nvSpPr>
        <p:spPr>
          <a:xfrm>
            <a:off x="3651128" y="9519286"/>
            <a:ext cx="316317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*approximate and will vary by student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0" y="8048709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C5040A4-9214-6C4A-8E28-F471B54F1B17}"/>
              </a:ext>
            </a:extLst>
          </p:cNvPr>
          <p:cNvGrpSpPr/>
          <p:nvPr/>
        </p:nvGrpSpPr>
        <p:grpSpPr>
          <a:xfrm>
            <a:off x="3352919" y="1389476"/>
            <a:ext cx="3700065" cy="2333649"/>
            <a:chOff x="35282" y="2384478"/>
            <a:chExt cx="3700065" cy="2333649"/>
          </a:xfrm>
        </p:grpSpPr>
        <p:sp>
          <p:nvSpPr>
            <p:cNvPr id="6" name="TextBox 5"/>
            <p:cNvSpPr txBox="1"/>
            <p:nvPr/>
          </p:nvSpPr>
          <p:spPr>
            <a:xfrm>
              <a:off x="35282" y="2384478"/>
              <a:ext cx="370006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Apple Casual"/>
                  <a:cs typeface="Apple Casual"/>
                </a:rPr>
                <a:t>Grades</a:t>
              </a:r>
              <a:r>
                <a:rPr lang="en-US" dirty="0">
                  <a:latin typeface="Apple Casual"/>
                  <a:cs typeface="Apple Casual"/>
                </a:rPr>
                <a:t>: </a:t>
              </a:r>
              <a:r>
                <a:rPr lang="en-US" sz="1500" dirty="0">
                  <a:latin typeface="Apple Casual"/>
                  <a:cs typeface="Apple Casual"/>
                </a:rPr>
                <a:t>Your final grade will come from HW, exams, and the final exam. All grades will be posted on Canvas. </a:t>
              </a:r>
            </a:p>
            <a:p>
              <a:endParaRPr lang="en-US" sz="1600" dirty="0">
                <a:latin typeface="Apple Casual"/>
                <a:cs typeface="Apple Casual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7381" y="2902816"/>
              <a:ext cx="1577186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Apple Casual"/>
                <a:cs typeface="Apple Casual"/>
              </a:endParaRPr>
            </a:p>
            <a:p>
              <a:r>
                <a:rPr lang="en-US" sz="1400" dirty="0">
                  <a:latin typeface="Apple Casual"/>
                  <a:cs typeface="Apple Casual"/>
                </a:rPr>
                <a:t>93 – 100% 	A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90 – 92.9% 	A-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87 – 89.9% 	B+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83 – 86.9% 	B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80 – 82.9% 	B-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77 – 79.9% 	C+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35031" y="3117689"/>
              <a:ext cx="1860419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Apple Casual"/>
                  <a:cs typeface="Apple Casual"/>
                </a:rPr>
                <a:t>73 – 76.9% 	C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70 – 72.9% 	C-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67 – 69.9% 	D+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63 – 66.9% 	D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60 – 62.9% 	D- 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&lt; 60% 	F </a:t>
              </a:r>
            </a:p>
            <a:p>
              <a:endParaRPr lang="en-US" sz="1400" dirty="0">
                <a:latin typeface="Apple Casual"/>
                <a:cs typeface="Apple Casual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2168954-2A9C-074C-A129-2CC6885C85B9}"/>
              </a:ext>
            </a:extLst>
          </p:cNvPr>
          <p:cNvGrpSpPr/>
          <p:nvPr/>
        </p:nvGrpSpPr>
        <p:grpSpPr>
          <a:xfrm>
            <a:off x="3698987" y="3398313"/>
            <a:ext cx="3074348" cy="2427747"/>
            <a:chOff x="3704643" y="2364601"/>
            <a:chExt cx="3074348" cy="242774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193490332"/>
                </p:ext>
              </p:extLst>
            </p:nvPr>
          </p:nvGraphicFramePr>
          <p:xfrm>
            <a:off x="3704643" y="2364601"/>
            <a:ext cx="2917234" cy="20387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244817" y="3111906"/>
              <a:ext cx="9950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pple Casual"/>
                  <a:cs typeface="Apple Casual"/>
                </a:rPr>
                <a:t>Homework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  ~25%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38448" y="2558786"/>
              <a:ext cx="10568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Apple Casual"/>
                  <a:cs typeface="Apple Casual"/>
                </a:rPr>
                <a:t>Final Exam</a:t>
              </a:r>
            </a:p>
            <a:p>
              <a:r>
                <a:rPr lang="en-US" sz="1400" dirty="0">
                  <a:latin typeface="Apple Casual"/>
                  <a:cs typeface="Apple Casual"/>
                </a:rPr>
                <a:t>  ~25%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541" y="2764100"/>
              <a:ext cx="8548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latin typeface="Apple Casual"/>
                  <a:cs typeface="Apple Casual"/>
                </a:rPr>
                <a:t>  Exams</a:t>
              </a:r>
            </a:p>
            <a:p>
              <a:r>
                <a:rPr lang="en-US" sz="1400">
                  <a:latin typeface="Apple Casual"/>
                  <a:cs typeface="Apple Casual"/>
                </a:rPr>
                <a:t>  ~50%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32667" y="4053684"/>
              <a:ext cx="19463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i="1" dirty="0">
                  <a:latin typeface="Apple Casual"/>
                  <a:cs typeface="Apple Casual"/>
                </a:rPr>
                <a:t>You can get 100% of the HW points by correcting your HW!</a:t>
              </a:r>
              <a:endParaRPr lang="en-US" sz="1400" i="1" dirty="0">
                <a:latin typeface="Apple Casual"/>
                <a:cs typeface="Apple Casual"/>
              </a:endParaRPr>
            </a:p>
          </p:txBody>
        </p:sp>
        <p:sp>
          <p:nvSpPr>
            <p:cNvPr id="18" name="Bent Arrow 17"/>
            <p:cNvSpPr/>
            <p:nvPr/>
          </p:nvSpPr>
          <p:spPr>
            <a:xfrm rot="16200000">
              <a:off x="4325094" y="3804497"/>
              <a:ext cx="699679" cy="410815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1229"/>
              </a:avLst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9526" y="8071157"/>
            <a:ext cx="679847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Want help?</a:t>
            </a:r>
            <a:r>
              <a:rPr lang="en-US" dirty="0">
                <a:latin typeface="Apple Casual"/>
                <a:cs typeface="Apple Casual"/>
              </a:rPr>
              <a:t> </a:t>
            </a:r>
            <a:r>
              <a:rPr lang="en-US" sz="1500" dirty="0">
                <a:latin typeface="Apple Casual"/>
                <a:cs typeface="Apple Casual"/>
              </a:rPr>
              <a:t>No problem! If something is preventing you from doing well in this class I urge you to chat with me. I want you to do well. If you need accommodations to do your best work, contact disability services in Starr 313. You’re legally entitled to them and I want to give them to you.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800" y="9103161"/>
            <a:ext cx="679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If I copy HW answers will I get caught? </a:t>
            </a:r>
            <a:r>
              <a:rPr lang="en-US" sz="1500" dirty="0">
                <a:latin typeface="Apple Casual"/>
                <a:cs typeface="Apple Casual"/>
              </a:rPr>
              <a:t>Possibly. I give out several zeros each semester for plagiarism of HW, which is a bummer </a:t>
            </a:r>
            <a:r>
              <a:rPr lang="en-US" sz="1500" dirty="0">
                <a:latin typeface="Apple Casual"/>
                <a:cs typeface="Apple Casual"/>
                <a:sym typeface="Wingdings" pitchFamily="2" charset="2"/>
              </a:rPr>
              <a:t></a:t>
            </a:r>
            <a:r>
              <a:rPr lang="en-US" sz="1500" dirty="0">
                <a:latin typeface="Apple Casual"/>
                <a:cs typeface="Apple Casual"/>
              </a:rPr>
              <a:t>. A second occurrence will result in failure of the course. For my full policy see page 41 of the FSU Handbook.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0" y="9147688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28218" y="1324058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4011" y="1309646"/>
            <a:ext cx="3361672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Homework: </a:t>
            </a:r>
            <a:r>
              <a:rPr lang="en-US" sz="1500" u="sng" dirty="0">
                <a:latin typeface="Apple Casual"/>
                <a:cs typeface="Apple Casual"/>
              </a:rPr>
              <a:t>HW is the most important part of the course.</a:t>
            </a:r>
            <a:r>
              <a:rPr lang="en-US" sz="1500" dirty="0">
                <a:latin typeface="Apple Casual"/>
                <a:cs typeface="Apple Casual"/>
              </a:rPr>
              <a:t> HW is closely based on the videos and readings, but will require you to think and problem-solve. Copying HW answers from someone else is easily detectable, even if you change the wording, and results in a zero. And anyway, </a:t>
            </a:r>
            <a:r>
              <a:rPr lang="en-US" sz="1500" u="sng" dirty="0">
                <a:latin typeface="Apple Casual"/>
                <a:cs typeface="Apple Casual"/>
              </a:rPr>
              <a:t>questions you miss can be corrected later for full credit</a:t>
            </a:r>
            <a:r>
              <a:rPr lang="en-US" sz="1500" dirty="0">
                <a:latin typeface="Apple Casual"/>
                <a:cs typeface="Apple Casual"/>
              </a:rPr>
              <a:t>, so getting questions wrong is OK. In fact, it’s the best way to learn. Each corrected question must be accompanied by a statement describing </a:t>
            </a:r>
            <a:r>
              <a:rPr lang="en-US" sz="1500" u="sng" dirty="0">
                <a:latin typeface="Apple Casual"/>
                <a:cs typeface="Apple Casual"/>
              </a:rPr>
              <a:t>why</a:t>
            </a:r>
            <a:r>
              <a:rPr lang="en-US" sz="1500" dirty="0">
                <a:latin typeface="Apple Casual"/>
                <a:cs typeface="Apple Casual"/>
              </a:rPr>
              <a:t> you answered in incorrectly. </a:t>
            </a:r>
            <a:endParaRPr lang="en-US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Exams: </a:t>
            </a:r>
            <a:r>
              <a:rPr lang="en-US" sz="1500" dirty="0">
                <a:latin typeface="Apple Casual"/>
                <a:cs typeface="Apple Casual"/>
              </a:rPr>
              <a:t>We will have online exams (not cumulative) and one final exam (partially cumulative). I have set up the online exams to make cheating both difficult and easily detectable.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620805-5179-2C4D-B493-F393FF61F255}"/>
              </a:ext>
            </a:extLst>
          </p:cNvPr>
          <p:cNvSpPr txBox="1"/>
          <p:nvPr/>
        </p:nvSpPr>
        <p:spPr>
          <a:xfrm>
            <a:off x="82569" y="251530"/>
            <a:ext cx="42691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What’s the textbook?</a:t>
            </a:r>
            <a:r>
              <a:rPr lang="en-US" dirty="0">
                <a:latin typeface="Apple Casual"/>
                <a:cs typeface="Apple Casual"/>
              </a:rPr>
              <a:t> </a:t>
            </a:r>
            <a:r>
              <a:rPr lang="en-US" sz="1500" dirty="0">
                <a:latin typeface="Apple Casual"/>
                <a:cs typeface="Apple Casual"/>
              </a:rPr>
              <a:t>Genetics: A Conceptual Approach, </a:t>
            </a:r>
            <a:r>
              <a:rPr lang="en-US" sz="1500" u="sng" dirty="0">
                <a:latin typeface="Apple Casual"/>
                <a:cs typeface="Apple Casual"/>
              </a:rPr>
              <a:t>4th</a:t>
            </a:r>
            <a:r>
              <a:rPr lang="en-US" sz="1500" dirty="0">
                <a:latin typeface="Apple Casual"/>
                <a:cs typeface="Apple Casual"/>
              </a:rPr>
              <a:t> Edition, by Pierce.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70F29B5-AD43-F249-B60E-8FF6724D34F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421" t="9198" r="6590" b="13908"/>
          <a:stretch>
            <a:fillRect/>
          </a:stretch>
        </p:blipFill>
        <p:spPr>
          <a:xfrm>
            <a:off x="5080000" y="64492"/>
            <a:ext cx="1168400" cy="1219200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A60AB1C-1825-AF4A-92D8-1AED1B9C0BD2}"/>
              </a:ext>
            </a:extLst>
          </p:cNvPr>
          <p:cNvCxnSpPr>
            <a:cxnSpLocks/>
          </p:cNvCxnSpPr>
          <p:nvPr/>
        </p:nvCxnSpPr>
        <p:spPr>
          <a:xfrm>
            <a:off x="2763079" y="688482"/>
            <a:ext cx="2195062" cy="0"/>
          </a:xfrm>
          <a:prstGeom prst="straightConnector1">
            <a:avLst/>
          </a:prstGeom>
          <a:ln w="4445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A7BC6A5-55F4-9545-965F-9A6D54862068}"/>
              </a:ext>
            </a:extLst>
          </p:cNvPr>
          <p:cNvSpPr txBox="1"/>
          <p:nvPr/>
        </p:nvSpPr>
        <p:spPr>
          <a:xfrm>
            <a:off x="64546" y="5724202"/>
            <a:ext cx="6644439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pple Casual"/>
                <a:cs typeface="Apple Casual"/>
              </a:rPr>
              <a:t>What if I submit HW late or miss an exam? </a:t>
            </a:r>
            <a:r>
              <a:rPr lang="en-US" sz="1500" dirty="0">
                <a:latin typeface="Apple Casual"/>
                <a:cs typeface="Apple Casual"/>
              </a:rPr>
              <a:t>Late HW is a zero with the following exceptions: Illness (with a Dr’s note) or bereavement (with an obituary). You can always turn in HW early.</a:t>
            </a:r>
            <a:r>
              <a:rPr lang="en-US" sz="1500" b="1" dirty="0">
                <a:latin typeface="Apple Casual"/>
                <a:cs typeface="Apple Casual"/>
              </a:rPr>
              <a:t> </a:t>
            </a:r>
            <a:r>
              <a:rPr lang="en-US" sz="1500" dirty="0">
                <a:latin typeface="Apple Casual"/>
                <a:cs typeface="Apple Casual"/>
              </a:rPr>
              <a:t>If you miss an exam, you may take a make-up exam with a 20 point penalty.</a:t>
            </a:r>
          </a:p>
          <a:p>
            <a:endParaRPr lang="en-US" sz="1600" b="1" dirty="0">
              <a:latin typeface="Apple Casual"/>
              <a:cs typeface="Apple Casual"/>
            </a:endParaRPr>
          </a:p>
          <a:p>
            <a:r>
              <a:rPr lang="en-US" b="1" dirty="0">
                <a:latin typeface="Apple Casual"/>
                <a:cs typeface="Apple Casual"/>
              </a:rPr>
              <a:t>Is there extra credit?</a:t>
            </a:r>
            <a:r>
              <a:rPr lang="en-US" dirty="0">
                <a:latin typeface="Apple Casual"/>
                <a:cs typeface="Apple Casual"/>
              </a:rPr>
              <a:t> </a:t>
            </a:r>
            <a:r>
              <a:rPr lang="en-US" sz="1500" dirty="0">
                <a:latin typeface="Apple Casual"/>
                <a:cs typeface="Apple Casual"/>
              </a:rPr>
              <a:t>Viewing the entire lecture video and submitting your complete notes on both the video and the reading before class is worth one extra credit point (23 pts available). </a:t>
            </a:r>
            <a:r>
              <a:rPr lang="en-US" b="1" dirty="0">
                <a:latin typeface="Apple Casual"/>
                <a:cs typeface="Apple Casual"/>
              </a:rPr>
              <a:t>Penalty: </a:t>
            </a:r>
            <a:r>
              <a:rPr lang="en-US" sz="1500" dirty="0">
                <a:latin typeface="Apple Casual"/>
                <a:cs typeface="Apple Casual"/>
              </a:rPr>
              <a:t>Failure to do this results in the </a:t>
            </a:r>
            <a:r>
              <a:rPr lang="en-US" sz="1500" u="sng" dirty="0">
                <a:latin typeface="Apple Casual"/>
                <a:cs typeface="Apple Casual"/>
              </a:rPr>
              <a:t>loss</a:t>
            </a:r>
            <a:r>
              <a:rPr lang="en-US" sz="1500" dirty="0">
                <a:latin typeface="Apple Casual"/>
                <a:cs typeface="Apple Casual"/>
              </a:rPr>
              <a:t> of one point.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207" y="-61381"/>
            <a:ext cx="36215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pple Casual"/>
                <a:cs typeface="Apple Casual"/>
              </a:rPr>
              <a:t>Class Schedule – BIOL 375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5746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C563395-D927-B142-97DF-5B0A77248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06" y="469900"/>
            <a:ext cx="6769793" cy="92289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107" y="-49835"/>
            <a:ext cx="36215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pple Casual"/>
                <a:cs typeface="Apple Casual"/>
              </a:rPr>
              <a:t>Class Schedule – BIOL 375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60774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C645B993-8295-D04D-A7B8-F4A538759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06" y="844549"/>
            <a:ext cx="6503094" cy="88792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60FD4D-9B34-2F4A-A331-1A6A1AEAE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07" y="473703"/>
            <a:ext cx="6503094" cy="7117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207" y="-61381"/>
            <a:ext cx="36215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Apple Casual"/>
                <a:cs typeface="Apple Casual"/>
              </a:rPr>
              <a:t>Class Schedule – BIOL 375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315746"/>
            <a:ext cx="6858000" cy="158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2153361-F05D-8C47-8E1E-6D828E465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28" y="365209"/>
            <a:ext cx="6650575" cy="7278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93CD1F0-42A7-EE49-840C-7ADF1B37D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28" y="722297"/>
            <a:ext cx="6650575" cy="909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15581</TotalTime>
  <Words>830</Words>
  <Application>Microsoft Macintosh PowerPoint</Application>
  <PresentationFormat>A4 Paper (210x297 mm)</PresentationFormat>
  <Paragraphs>74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Apple Casual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DeFraia</dc:creator>
  <cp:lastModifiedBy>Christopher DeFraia</cp:lastModifiedBy>
  <cp:revision>194</cp:revision>
  <cp:lastPrinted>2020-01-13T12:57:36Z</cp:lastPrinted>
  <dcterms:created xsi:type="dcterms:W3CDTF">2016-05-05T16:46:57Z</dcterms:created>
  <dcterms:modified xsi:type="dcterms:W3CDTF">2021-02-10T18:41:14Z</dcterms:modified>
</cp:coreProperties>
</file>