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7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8" autoAdjust="0"/>
    <p:restoredTop sz="93000"/>
  </p:normalViewPr>
  <p:slideViewPr>
    <p:cSldViewPr snapToGrid="0" snapToObjects="1" showGuides="1">
      <p:cViewPr varScale="1">
        <p:scale>
          <a:sx n="57" d="100"/>
          <a:sy n="57" d="100"/>
        </p:scale>
        <p:origin x="2792" y="168"/>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1CD1CE-470B-B348-8603-51F1751ED0C4}" type="datetimeFigureOut">
              <a:rPr lang="en-US"/>
              <a:pPr/>
              <a:t>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1CD1CE-470B-B348-8603-51F1751ED0C4}" type="datetimeFigureOut">
              <a:rPr lang="en-US"/>
              <a:pPr/>
              <a:t>2/10/21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1CD1CE-470B-B348-8603-51F1751ED0C4}" type="datetimeFigureOut">
              <a:rPr lang="en-US"/>
              <a:pPr/>
              <a:t>2/10/21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CD1CE-470B-B348-8603-51F1751ED0C4}" type="datetimeFigureOut">
              <a:rPr lang="en-US"/>
              <a:pPr/>
              <a:t>2/10/21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1CD1CE-470B-B348-8603-51F1751ED0C4}" type="datetimeFigureOut">
              <a:rPr lang="en-US"/>
              <a:pPr/>
              <a:t>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E598A-6109-F64A-9520-058AFB66E22B}"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511CD1CE-470B-B348-8603-51F1751ED0C4}" type="datetimeFigureOut">
              <a:rPr lang="en-US"/>
              <a:pPr/>
              <a:t>2/10/21</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31E598A-6109-F64A-9520-058AFB66E22B}"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fraic@ferris.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rcRect r="6601" b="16182"/>
          <a:stretch>
            <a:fillRect/>
          </a:stretch>
        </p:blipFill>
        <p:spPr>
          <a:xfrm>
            <a:off x="4672966" y="423316"/>
            <a:ext cx="2141219" cy="2486971"/>
          </a:xfrm>
          <a:prstGeom prst="rect">
            <a:avLst/>
          </a:prstGeom>
        </p:spPr>
      </p:pic>
      <p:sp>
        <p:nvSpPr>
          <p:cNvPr id="5" name="TextBox 4"/>
          <p:cNvSpPr txBox="1"/>
          <p:nvPr/>
        </p:nvSpPr>
        <p:spPr>
          <a:xfrm>
            <a:off x="-501" y="52410"/>
            <a:ext cx="6814686" cy="384721"/>
          </a:xfrm>
          <a:prstGeom prst="rect">
            <a:avLst/>
          </a:prstGeom>
          <a:noFill/>
        </p:spPr>
        <p:txBody>
          <a:bodyPr wrap="none" rtlCol="0">
            <a:spAutoFit/>
          </a:bodyPr>
          <a:lstStyle/>
          <a:p>
            <a:r>
              <a:rPr lang="en-US" sz="1900" b="1">
                <a:latin typeface="Apple Casual"/>
              </a:rPr>
              <a:t>Welcome to Current Topics in Biology! – BIOL 460 Syllabus</a:t>
            </a:r>
          </a:p>
        </p:txBody>
      </p:sp>
      <p:sp>
        <p:nvSpPr>
          <p:cNvPr id="6" name="TextBox 5"/>
          <p:cNvSpPr txBox="1"/>
          <p:nvPr/>
        </p:nvSpPr>
        <p:spPr>
          <a:xfrm>
            <a:off x="42244" y="1337942"/>
            <a:ext cx="4467890" cy="2031325"/>
          </a:xfrm>
          <a:prstGeom prst="rect">
            <a:avLst/>
          </a:prstGeom>
          <a:noFill/>
        </p:spPr>
        <p:txBody>
          <a:bodyPr wrap="none" rtlCol="0">
            <a:spAutoFit/>
          </a:bodyPr>
          <a:lstStyle/>
          <a:p>
            <a:r>
              <a:rPr lang="en-US" sz="1400" dirty="0">
                <a:latin typeface="Apple Casual"/>
                <a:cs typeface="Apple Casual"/>
              </a:rPr>
              <a:t>Professor: Chris DeFraia</a:t>
            </a:r>
          </a:p>
          <a:p>
            <a:r>
              <a:rPr lang="en-US" sz="1400" dirty="0">
                <a:latin typeface="Apple Casual"/>
                <a:cs typeface="Apple Casual"/>
              </a:rPr>
              <a:t>Where and when to be there: </a:t>
            </a:r>
          </a:p>
          <a:p>
            <a:r>
              <a:rPr lang="en-US" sz="1400" dirty="0">
                <a:solidFill>
                  <a:srgbClr val="FF0000"/>
                </a:solidFill>
                <a:latin typeface="Apple Casual"/>
                <a:cs typeface="Apple Casual"/>
              </a:rPr>
              <a:t> </a:t>
            </a:r>
            <a:r>
              <a:rPr lang="en-US" sz="1400" dirty="0">
                <a:latin typeface="Apple Casual"/>
                <a:cs typeface="Apple Casual"/>
              </a:rPr>
              <a:t>T, </a:t>
            </a:r>
            <a:r>
              <a:rPr lang="en-US" sz="1400" dirty="0" err="1">
                <a:latin typeface="Apple Casual"/>
                <a:cs typeface="Apple Casual"/>
              </a:rPr>
              <a:t>Th</a:t>
            </a:r>
            <a:r>
              <a:rPr lang="en-US" sz="1400" dirty="0">
                <a:latin typeface="Apple Casual"/>
                <a:cs typeface="Apple Casual"/>
              </a:rPr>
              <a:t> 3:00-3:50 SCI 137 </a:t>
            </a:r>
            <a:endParaRPr lang="en-US" sz="1400" dirty="0">
              <a:solidFill>
                <a:srgbClr val="FF0000"/>
              </a:solidFill>
              <a:latin typeface="Apple Casual"/>
              <a:cs typeface="Apple Casual"/>
            </a:endParaRPr>
          </a:p>
          <a:p>
            <a:r>
              <a:rPr lang="en-US" sz="1400" dirty="0">
                <a:latin typeface="Apple Casual"/>
                <a:cs typeface="Apple Casual"/>
              </a:rPr>
              <a:t>email: </a:t>
            </a:r>
            <a:r>
              <a:rPr lang="en-US" sz="1400" dirty="0">
                <a:latin typeface="Apple Casual"/>
                <a:cs typeface="Apple Casual"/>
                <a:hlinkClick r:id="rId3"/>
              </a:rPr>
              <a:t>defraic@ferris.edu</a:t>
            </a:r>
            <a:endParaRPr lang="en-US" sz="1400" dirty="0">
              <a:latin typeface="Apple Casual"/>
              <a:cs typeface="Apple Casual"/>
            </a:endParaRPr>
          </a:p>
          <a:p>
            <a:r>
              <a:rPr lang="en-US" sz="1400" dirty="0">
                <a:latin typeface="Apple Casual"/>
                <a:cs typeface="Apple Casual"/>
              </a:rPr>
              <a:t>phone: 231-591-2509</a:t>
            </a:r>
          </a:p>
          <a:p>
            <a:r>
              <a:rPr lang="en-US" sz="1400" dirty="0">
                <a:latin typeface="Apple Casual"/>
                <a:cs typeface="Apple Casual"/>
              </a:rPr>
              <a:t>office: ASC 2018</a:t>
            </a:r>
          </a:p>
          <a:p>
            <a:r>
              <a:rPr lang="en-US" sz="1400" dirty="0">
                <a:latin typeface="Apple Casual"/>
                <a:cs typeface="Apple Casual"/>
              </a:rPr>
              <a:t>office hours: Tue 1:30-2:50 in STR 134</a:t>
            </a:r>
          </a:p>
          <a:p>
            <a:r>
              <a:rPr lang="en-US" sz="1400" dirty="0">
                <a:latin typeface="Apple Casual"/>
                <a:cs typeface="Apple Casual"/>
              </a:rPr>
              <a:t>		 </a:t>
            </a:r>
            <a:r>
              <a:rPr lang="en-US" sz="1400" dirty="0" err="1">
                <a:latin typeface="Apple Casual"/>
                <a:cs typeface="Apple Casual"/>
              </a:rPr>
              <a:t>Thur</a:t>
            </a:r>
            <a:r>
              <a:rPr lang="en-US" sz="1400" dirty="0">
                <a:latin typeface="Apple Casual"/>
                <a:cs typeface="Apple Casual"/>
              </a:rPr>
              <a:t> 4:00-6:00 in SCI 137 or by appointment</a:t>
            </a:r>
          </a:p>
          <a:p>
            <a:r>
              <a:rPr lang="en-US" sz="1400" dirty="0">
                <a:latin typeface="Apple Casual"/>
                <a:cs typeface="Apple Casual"/>
              </a:rPr>
              <a:t>. </a:t>
            </a:r>
          </a:p>
        </p:txBody>
      </p:sp>
      <p:sp>
        <p:nvSpPr>
          <p:cNvPr id="11" name="TextBox 10"/>
          <p:cNvSpPr txBox="1"/>
          <p:nvPr/>
        </p:nvSpPr>
        <p:spPr>
          <a:xfrm>
            <a:off x="123488" y="440954"/>
            <a:ext cx="4718676" cy="861774"/>
          </a:xfrm>
          <a:prstGeom prst="rect">
            <a:avLst/>
          </a:prstGeom>
          <a:noFill/>
          <a:ln w="19050">
            <a:solidFill>
              <a:schemeClr val="tx1"/>
            </a:solidFill>
          </a:ln>
        </p:spPr>
        <p:txBody>
          <a:bodyPr wrap="square" rtlCol="0">
            <a:spAutoFit/>
          </a:bodyPr>
          <a:lstStyle/>
          <a:p>
            <a:r>
              <a:rPr lang="en-US" b="1" dirty="0">
                <a:latin typeface="Apple Casual"/>
                <a:cs typeface="Apple Casual"/>
              </a:rPr>
              <a:t>What you’ll learn:</a:t>
            </a:r>
            <a:r>
              <a:rPr lang="en-US" sz="1600" dirty="0">
                <a:latin typeface="Apple Casual"/>
                <a:cs typeface="Apple Casual"/>
              </a:rPr>
              <a:t> How to understand, evaluate, and communicate scientific literature, and a few other useful skills. In short, how to be a professional.  </a:t>
            </a:r>
          </a:p>
        </p:txBody>
      </p:sp>
      <p:sp>
        <p:nvSpPr>
          <p:cNvPr id="15" name="TextBox 14"/>
          <p:cNvSpPr txBox="1"/>
          <p:nvPr/>
        </p:nvSpPr>
        <p:spPr>
          <a:xfrm>
            <a:off x="29645" y="3349751"/>
            <a:ext cx="5141302" cy="1415772"/>
          </a:xfrm>
          <a:prstGeom prst="rect">
            <a:avLst/>
          </a:prstGeom>
          <a:noFill/>
        </p:spPr>
        <p:txBody>
          <a:bodyPr wrap="square" rtlCol="0">
            <a:spAutoFit/>
          </a:bodyPr>
          <a:lstStyle/>
          <a:p>
            <a:r>
              <a:rPr lang="en-US" sz="1600" b="1" dirty="0">
                <a:latin typeface="Apple Casual"/>
                <a:cs typeface="Apple Casual"/>
              </a:rPr>
              <a:t>What you’ll read</a:t>
            </a:r>
            <a:r>
              <a:rPr lang="en-US" sz="1600" dirty="0">
                <a:latin typeface="Apple Casual"/>
                <a:cs typeface="Apple Casual"/>
              </a:rPr>
              <a:t>: </a:t>
            </a:r>
          </a:p>
          <a:p>
            <a:r>
              <a:rPr lang="en-US" sz="1400" dirty="0">
                <a:latin typeface="Apple Casual"/>
                <a:cs typeface="Apple Casual"/>
              </a:rPr>
              <a:t>1) Gillen, C.M. 2007. </a:t>
            </a:r>
            <a:r>
              <a:rPr lang="en-US" sz="1400" i="1" dirty="0">
                <a:latin typeface="Apple Casual"/>
                <a:cs typeface="Apple Casual"/>
              </a:rPr>
              <a:t>Reading Primary Literature: A Practical Guide to Evaluating Research Articles in Biology</a:t>
            </a:r>
            <a:r>
              <a:rPr lang="en-US" sz="1400" dirty="0">
                <a:latin typeface="Apple Casual"/>
                <a:cs typeface="Apple Casual"/>
              </a:rPr>
              <a:t>, Pearson Benjamin Cummings.</a:t>
            </a:r>
          </a:p>
          <a:p>
            <a:r>
              <a:rPr lang="en-US" sz="1400" dirty="0">
                <a:latin typeface="Apple Casual"/>
                <a:cs typeface="Apple Casual"/>
              </a:rPr>
              <a:t>2) Nine research articles and associated reading. </a:t>
            </a:r>
          </a:p>
          <a:p>
            <a:r>
              <a:rPr lang="en-US" sz="1400" dirty="0">
                <a:latin typeface="Apple Casual"/>
                <a:cs typeface="Apple Casual"/>
              </a:rPr>
              <a:t>3) Readings in the course-pack</a:t>
            </a:r>
          </a:p>
        </p:txBody>
      </p:sp>
      <p:cxnSp>
        <p:nvCxnSpPr>
          <p:cNvPr id="18" name="Straight Arrow Connector 17"/>
          <p:cNvCxnSpPr/>
          <p:nvPr/>
        </p:nvCxnSpPr>
        <p:spPr>
          <a:xfrm>
            <a:off x="950914" y="4194110"/>
            <a:ext cx="4068462" cy="28407"/>
          </a:xfrm>
          <a:prstGeom prst="straightConnector1">
            <a:avLst/>
          </a:prstGeom>
          <a:ln w="4445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3255151"/>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 y="4879005"/>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2244" y="4932109"/>
            <a:ext cx="6612556" cy="769441"/>
          </a:xfrm>
          <a:prstGeom prst="rect">
            <a:avLst/>
          </a:prstGeom>
          <a:noFill/>
        </p:spPr>
        <p:txBody>
          <a:bodyPr wrap="square" rtlCol="0">
            <a:spAutoFit/>
          </a:bodyPr>
          <a:lstStyle/>
          <a:p>
            <a:r>
              <a:rPr lang="en-US" sz="1600" b="1" dirty="0">
                <a:latin typeface="Apple Casual"/>
                <a:cs typeface="Apple Casual"/>
              </a:rPr>
              <a:t>What class will be like</a:t>
            </a:r>
            <a:r>
              <a:rPr lang="en-US" sz="1600" dirty="0">
                <a:latin typeface="Apple Casual"/>
                <a:cs typeface="Apple Casual"/>
              </a:rPr>
              <a:t>: </a:t>
            </a:r>
            <a:r>
              <a:rPr lang="en-US" sz="1400" dirty="0">
                <a:latin typeface="Apple Casual"/>
                <a:cs typeface="Apple Casual"/>
              </a:rPr>
              <a:t>I’ll spend part of the class teaching you how to read and communicate research papers. You will spend most of the rest of the course reading, summarizing, and presenting papers. </a:t>
            </a:r>
          </a:p>
        </p:txBody>
      </p:sp>
      <p:cxnSp>
        <p:nvCxnSpPr>
          <p:cNvPr id="28" name="Straight Connector 27"/>
          <p:cNvCxnSpPr/>
          <p:nvPr/>
        </p:nvCxnSpPr>
        <p:spPr>
          <a:xfrm>
            <a:off x="1" y="5744542"/>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7288" y="5744542"/>
            <a:ext cx="6806080" cy="2492990"/>
          </a:xfrm>
          <a:prstGeom prst="rect">
            <a:avLst/>
          </a:prstGeom>
          <a:noFill/>
        </p:spPr>
        <p:txBody>
          <a:bodyPr wrap="square" rtlCol="0">
            <a:spAutoFit/>
          </a:bodyPr>
          <a:lstStyle/>
          <a:p>
            <a:r>
              <a:rPr lang="en-US" sz="1600" b="1" dirty="0">
                <a:latin typeface="Apple Casual"/>
                <a:cs typeface="Apple Casual"/>
              </a:rPr>
              <a:t>What you’ll do outside of class</a:t>
            </a:r>
            <a:r>
              <a:rPr lang="en-US" sz="1600" dirty="0">
                <a:latin typeface="Apple Casual"/>
                <a:cs typeface="Apple Casual"/>
              </a:rPr>
              <a:t>: </a:t>
            </a:r>
            <a:r>
              <a:rPr lang="en-US" sz="1400" dirty="0">
                <a:latin typeface="Apple Casual"/>
                <a:cs typeface="Apple Casual"/>
              </a:rPr>
              <a:t>1) Assigned readings. 2) Several assignments (listed below). Each assignment is described in detail in the course assignments packet. </a:t>
            </a:r>
          </a:p>
          <a:p>
            <a:endParaRPr lang="en-US" sz="1400"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a:p>
            <a:endParaRPr lang="en-US" sz="1600" b="1" dirty="0">
              <a:latin typeface="Apple Casual"/>
              <a:cs typeface="Apple Casual"/>
            </a:endParaRPr>
          </a:p>
        </p:txBody>
      </p:sp>
      <p:pic>
        <p:nvPicPr>
          <p:cNvPr id="33" name="Picture 32"/>
          <p:cNvPicPr>
            <a:picLocks noChangeAspect="1"/>
          </p:cNvPicPr>
          <p:nvPr/>
        </p:nvPicPr>
        <p:blipFill>
          <a:blip r:embed="rId4"/>
          <a:srcRect t="15794"/>
          <a:stretch>
            <a:fillRect/>
          </a:stretch>
        </p:blipFill>
        <p:spPr>
          <a:xfrm>
            <a:off x="5140967" y="3417190"/>
            <a:ext cx="1218168" cy="1354125"/>
          </a:xfrm>
          <a:prstGeom prst="rect">
            <a:avLst/>
          </a:prstGeom>
        </p:spPr>
      </p:pic>
      <p:sp>
        <p:nvSpPr>
          <p:cNvPr id="37" name="TextBox 36"/>
          <p:cNvSpPr txBox="1"/>
          <p:nvPr/>
        </p:nvSpPr>
        <p:spPr>
          <a:xfrm>
            <a:off x="2758271" y="1375775"/>
            <a:ext cx="2261105" cy="923330"/>
          </a:xfrm>
          <a:prstGeom prst="rect">
            <a:avLst/>
          </a:prstGeom>
          <a:noFill/>
        </p:spPr>
        <p:txBody>
          <a:bodyPr wrap="square" rtlCol="0">
            <a:spAutoFit/>
          </a:bodyPr>
          <a:lstStyle/>
          <a:p>
            <a:r>
              <a:rPr lang="en-US" dirty="0">
                <a:latin typeface="Monotype Corsiva"/>
                <a:cs typeface="Monotype Corsiva"/>
              </a:rPr>
              <a:t>“Somewhere, something incredible is waiting to be known.”</a:t>
            </a:r>
          </a:p>
        </p:txBody>
      </p:sp>
      <p:sp>
        <p:nvSpPr>
          <p:cNvPr id="38" name="TextBox 37"/>
          <p:cNvSpPr txBox="1"/>
          <p:nvPr/>
        </p:nvSpPr>
        <p:spPr>
          <a:xfrm>
            <a:off x="5133577" y="2857374"/>
            <a:ext cx="1316888" cy="369332"/>
          </a:xfrm>
          <a:prstGeom prst="rect">
            <a:avLst/>
          </a:prstGeom>
          <a:noFill/>
        </p:spPr>
        <p:txBody>
          <a:bodyPr wrap="none" rtlCol="0">
            <a:spAutoFit/>
          </a:bodyPr>
          <a:lstStyle/>
          <a:p>
            <a:r>
              <a:rPr lang="en-US" b="1">
                <a:latin typeface="Apple Casual"/>
                <a:cs typeface="Apple Casual"/>
              </a:rPr>
              <a:t>Carl Sagan</a:t>
            </a:r>
          </a:p>
        </p:txBody>
      </p:sp>
      <p:sp>
        <p:nvSpPr>
          <p:cNvPr id="42" name="TextBox 41"/>
          <p:cNvSpPr txBox="1"/>
          <p:nvPr/>
        </p:nvSpPr>
        <p:spPr>
          <a:xfrm>
            <a:off x="3416299" y="6503687"/>
            <a:ext cx="3397885" cy="2246769"/>
          </a:xfrm>
          <a:prstGeom prst="rect">
            <a:avLst/>
          </a:prstGeom>
          <a:noFill/>
        </p:spPr>
        <p:txBody>
          <a:bodyPr wrap="square" rtlCol="0">
            <a:spAutoFit/>
          </a:bodyPr>
          <a:lstStyle/>
          <a:p>
            <a:r>
              <a:rPr lang="en-US" sz="1400" u="sng" dirty="0">
                <a:latin typeface="Apple Casual"/>
                <a:cs typeface="Apple Casual"/>
              </a:rPr>
              <a:t>Assignment</a:t>
            </a:r>
            <a:r>
              <a:rPr lang="en-US" sz="1400" dirty="0">
                <a:latin typeface="Apple Casual"/>
                <a:cs typeface="Apple Casual"/>
              </a:rPr>
              <a:t>					</a:t>
            </a:r>
            <a:r>
              <a:rPr lang="en-US" sz="1400" u="sng" dirty="0">
                <a:latin typeface="Apple Casual"/>
                <a:cs typeface="Apple Casual"/>
              </a:rPr>
              <a:t>Points</a:t>
            </a:r>
          </a:p>
          <a:p>
            <a:r>
              <a:rPr lang="en-US" sz="1400" dirty="0">
                <a:latin typeface="Apple Casual"/>
                <a:cs typeface="Apple Casual"/>
              </a:rPr>
              <a:t>Peer review of proposals:			25</a:t>
            </a:r>
          </a:p>
          <a:p>
            <a:r>
              <a:rPr lang="en-US" sz="1400" dirty="0">
                <a:latin typeface="Apple Casual"/>
                <a:cs typeface="Apple Casual"/>
              </a:rPr>
              <a:t>Paper summary activity:			25</a:t>
            </a:r>
          </a:p>
          <a:p>
            <a:r>
              <a:rPr lang="en-US" sz="1400" dirty="0">
                <a:latin typeface="Apple Casual"/>
                <a:cs typeface="Apple Casual"/>
              </a:rPr>
              <a:t>Research proposal:			200</a:t>
            </a:r>
          </a:p>
          <a:p>
            <a:r>
              <a:rPr lang="en-US" sz="1400" dirty="0">
                <a:latin typeface="Apple Casual"/>
                <a:cs typeface="Apple Casual"/>
              </a:rPr>
              <a:t>Proposal presentation			50</a:t>
            </a:r>
          </a:p>
          <a:p>
            <a:r>
              <a:rPr lang="en-US" sz="1400" dirty="0">
                <a:latin typeface="Apple Casual"/>
                <a:cs typeface="Apple Casual"/>
              </a:rPr>
              <a:t>Biology reflection statement:		25</a:t>
            </a:r>
          </a:p>
          <a:p>
            <a:r>
              <a:rPr lang="en-US" sz="1400" dirty="0">
                <a:latin typeface="Apple Casual"/>
                <a:cs typeface="Apple Casual"/>
              </a:rPr>
              <a:t>Class participation				50	</a:t>
            </a:r>
          </a:p>
          <a:p>
            <a:r>
              <a:rPr lang="en-US" sz="1400" dirty="0">
                <a:latin typeface="Apple Casual"/>
                <a:cs typeface="Apple Casual"/>
              </a:rPr>
              <a:t>Blackboard quizzes				</a:t>
            </a:r>
            <a:r>
              <a:rPr lang="en-US" sz="1400" u="sng" dirty="0">
                <a:latin typeface="Apple Casual"/>
                <a:cs typeface="Apple Casual"/>
              </a:rPr>
              <a:t>60</a:t>
            </a:r>
          </a:p>
          <a:p>
            <a:r>
              <a:rPr lang="en-US" sz="1400" dirty="0">
                <a:latin typeface="Apple Casual"/>
                <a:cs typeface="Apple Casual"/>
              </a:rPr>
              <a:t>Total						1035</a:t>
            </a:r>
          </a:p>
          <a:p>
            <a:endParaRPr lang="en-US" sz="1400" dirty="0"/>
          </a:p>
        </p:txBody>
      </p:sp>
      <p:sp>
        <p:nvSpPr>
          <p:cNvPr id="17" name="TextBox 16"/>
          <p:cNvSpPr txBox="1"/>
          <p:nvPr/>
        </p:nvSpPr>
        <p:spPr>
          <a:xfrm>
            <a:off x="50916" y="6485544"/>
            <a:ext cx="3481993" cy="1815882"/>
          </a:xfrm>
          <a:prstGeom prst="rect">
            <a:avLst/>
          </a:prstGeom>
          <a:noFill/>
        </p:spPr>
        <p:txBody>
          <a:bodyPr wrap="square" rtlCol="0">
            <a:spAutoFit/>
          </a:bodyPr>
          <a:lstStyle/>
          <a:p>
            <a:pPr lvl="0"/>
            <a:r>
              <a:rPr lang="en-US" sz="1400" u="sng" dirty="0">
                <a:solidFill>
                  <a:prstClr val="black"/>
                </a:solidFill>
                <a:latin typeface="Apple Casual"/>
                <a:cs typeface="Apple Casual"/>
              </a:rPr>
              <a:t>Assignment</a:t>
            </a:r>
            <a:r>
              <a:rPr lang="en-US" sz="1400" dirty="0">
                <a:solidFill>
                  <a:prstClr val="black"/>
                </a:solidFill>
                <a:latin typeface="Apple Casual"/>
                <a:cs typeface="Apple Casual"/>
              </a:rPr>
              <a:t>					</a:t>
            </a:r>
            <a:r>
              <a:rPr lang="en-US" sz="1400" u="sng" dirty="0">
                <a:solidFill>
                  <a:prstClr val="black"/>
                </a:solidFill>
                <a:latin typeface="Apple Casual"/>
                <a:cs typeface="Apple Casual"/>
              </a:rPr>
              <a:t>Points</a:t>
            </a:r>
          </a:p>
          <a:p>
            <a:pPr lvl="0"/>
            <a:r>
              <a:rPr lang="en-US" sz="1400" dirty="0">
                <a:solidFill>
                  <a:prstClr val="black"/>
                </a:solidFill>
                <a:latin typeface="Apple Casual"/>
                <a:cs typeface="Apple Casual"/>
              </a:rPr>
              <a:t>Summary #2 citations			25</a:t>
            </a:r>
          </a:p>
          <a:p>
            <a:pPr lvl="0"/>
            <a:r>
              <a:rPr lang="en-US" sz="1400" dirty="0">
                <a:solidFill>
                  <a:prstClr val="black"/>
                </a:solidFill>
                <a:latin typeface="Apple Casual"/>
                <a:cs typeface="Apple Casual"/>
              </a:rPr>
              <a:t>Weekly Write-ups (25 pts each)		150</a:t>
            </a:r>
          </a:p>
          <a:p>
            <a:pPr lvl="0"/>
            <a:r>
              <a:rPr lang="en-US" sz="1400" dirty="0">
                <a:solidFill>
                  <a:prstClr val="black"/>
                </a:solidFill>
                <a:latin typeface="Apple Casual"/>
                <a:cs typeface="Apple Casual"/>
              </a:rPr>
              <a:t>Job application:				100</a:t>
            </a:r>
          </a:p>
          <a:p>
            <a:pPr lvl="0"/>
            <a:r>
              <a:rPr lang="en-US" sz="1400" dirty="0">
                <a:solidFill>
                  <a:prstClr val="black"/>
                </a:solidFill>
                <a:latin typeface="Apple Casual"/>
                <a:cs typeface="Apple Casual"/>
              </a:rPr>
              <a:t>Paper summary #1:			100</a:t>
            </a:r>
          </a:p>
          <a:p>
            <a:pPr lvl="0"/>
            <a:r>
              <a:rPr lang="en-US" sz="1400" dirty="0">
                <a:solidFill>
                  <a:prstClr val="black"/>
                </a:solidFill>
                <a:latin typeface="Apple Casual"/>
                <a:cs typeface="Apple Casual"/>
              </a:rPr>
              <a:t>Paper summary #2:			100</a:t>
            </a:r>
          </a:p>
          <a:p>
            <a:pPr lvl="0"/>
            <a:r>
              <a:rPr lang="en-US" sz="1400" dirty="0">
                <a:solidFill>
                  <a:prstClr val="black"/>
                </a:solidFill>
                <a:latin typeface="Apple Casual"/>
                <a:cs typeface="Apple Casual"/>
              </a:rPr>
              <a:t>Data summary activity:			25</a:t>
            </a:r>
          </a:p>
          <a:p>
            <a:pPr lvl="0"/>
            <a:r>
              <a:rPr lang="en-US" sz="1400" dirty="0">
                <a:solidFill>
                  <a:prstClr val="black"/>
                </a:solidFill>
                <a:latin typeface="Apple Casual"/>
                <a:cs typeface="Apple Casual"/>
              </a:rPr>
              <a:t>Paper Presentation			100</a:t>
            </a:r>
          </a:p>
        </p:txBody>
      </p:sp>
      <p:sp>
        <p:nvSpPr>
          <p:cNvPr id="19" name="TextBox 18"/>
          <p:cNvSpPr txBox="1"/>
          <p:nvPr/>
        </p:nvSpPr>
        <p:spPr>
          <a:xfrm>
            <a:off x="54433" y="8576039"/>
            <a:ext cx="6759752" cy="1231106"/>
          </a:xfrm>
          <a:prstGeom prst="rect">
            <a:avLst/>
          </a:prstGeom>
          <a:noFill/>
        </p:spPr>
        <p:txBody>
          <a:bodyPr wrap="square" rtlCol="0">
            <a:spAutoFit/>
          </a:bodyPr>
          <a:lstStyle/>
          <a:p>
            <a:r>
              <a:rPr lang="en-US" sz="1600" b="1" dirty="0">
                <a:latin typeface="Apple Casual"/>
                <a:cs typeface="Apple Casual"/>
              </a:rPr>
              <a:t>When are assignments due? </a:t>
            </a:r>
            <a:r>
              <a:rPr lang="en-US" sz="1400" dirty="0">
                <a:latin typeface="Apple Casual"/>
                <a:cs typeface="Apple Casual"/>
              </a:rPr>
              <a:t>Usually at the beginning of class, either as a paper copy or through blackboard. A few assignments are due on non-class days. See the class schedule for all due dates.  </a:t>
            </a:r>
          </a:p>
          <a:p>
            <a:r>
              <a:rPr lang="en-US" sz="1600" b="1" dirty="0">
                <a:latin typeface="Apple Casual"/>
                <a:cs typeface="Apple Casual"/>
              </a:rPr>
              <a:t>Can you hand in assignments late? </a:t>
            </a:r>
            <a:r>
              <a:rPr lang="en-US" sz="1400" dirty="0">
                <a:latin typeface="Apple Casual"/>
                <a:cs typeface="Apple Casual"/>
              </a:rPr>
              <a:t>No, unless you have a illness or school event with a note from your </a:t>
            </a:r>
            <a:r>
              <a:rPr lang="en-US" sz="1400" dirty="0" err="1">
                <a:latin typeface="Apple Casual"/>
                <a:cs typeface="Apple Casual"/>
              </a:rPr>
              <a:t>Dr’s</a:t>
            </a:r>
            <a:r>
              <a:rPr lang="en-US" sz="1400" dirty="0">
                <a:latin typeface="Apple Casual"/>
                <a:cs typeface="Apple Casual"/>
              </a:rPr>
              <a:t> office/coach/instructor.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282" y="31710"/>
            <a:ext cx="6796607" cy="800219"/>
          </a:xfrm>
          <a:prstGeom prst="rect">
            <a:avLst/>
          </a:prstGeom>
          <a:noFill/>
        </p:spPr>
        <p:txBody>
          <a:bodyPr wrap="square" rtlCol="0">
            <a:spAutoFit/>
          </a:bodyPr>
          <a:lstStyle/>
          <a:p>
            <a:r>
              <a:rPr lang="en-US" sz="1600" b="1">
                <a:latin typeface="Apple Casual"/>
                <a:cs typeface="Apple Casual"/>
              </a:rPr>
              <a:t>Grades</a:t>
            </a:r>
            <a:r>
              <a:rPr lang="en-US" sz="1600">
                <a:latin typeface="Apple Casual"/>
                <a:cs typeface="Apple Casual"/>
              </a:rPr>
              <a:t>: </a:t>
            </a:r>
            <a:r>
              <a:rPr lang="en-US" sz="1400">
                <a:latin typeface="Apple Casual"/>
                <a:cs typeface="Apple Casual"/>
              </a:rPr>
              <a:t>Your final grade will come from HW, exams, and the final exam. All grades will be posted on blackboard. </a:t>
            </a:r>
          </a:p>
          <a:p>
            <a:endParaRPr lang="en-US" sz="1600">
              <a:latin typeface="Apple Casual"/>
              <a:cs typeface="Apple Casual"/>
            </a:endParaRPr>
          </a:p>
        </p:txBody>
      </p:sp>
      <p:cxnSp>
        <p:nvCxnSpPr>
          <p:cNvPr id="12" name="Straight Connector 11"/>
          <p:cNvCxnSpPr/>
          <p:nvPr/>
        </p:nvCxnSpPr>
        <p:spPr>
          <a:xfrm>
            <a:off x="50800" y="2231018"/>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8414" y="544519"/>
            <a:ext cx="4251519" cy="1600438"/>
          </a:xfrm>
          <a:prstGeom prst="rect">
            <a:avLst/>
          </a:prstGeom>
          <a:noFill/>
        </p:spPr>
        <p:txBody>
          <a:bodyPr wrap="square" rtlCol="0">
            <a:spAutoFit/>
          </a:bodyPr>
          <a:lstStyle/>
          <a:p>
            <a:r>
              <a:rPr lang="en-US" sz="1400" b="1">
                <a:latin typeface="Apple Casual"/>
                <a:cs typeface="Apple Casual"/>
              </a:rPr>
              <a:t>Grading Scale</a:t>
            </a:r>
            <a:endParaRPr lang="en-US" sz="1400">
              <a:latin typeface="Apple Casual"/>
              <a:cs typeface="Apple Casual"/>
            </a:endParaRPr>
          </a:p>
          <a:p>
            <a:r>
              <a:rPr lang="en-US" sz="1400">
                <a:latin typeface="Apple Casual"/>
                <a:cs typeface="Apple Casual"/>
              </a:rPr>
              <a:t>93 – 100% 	A </a:t>
            </a:r>
          </a:p>
          <a:p>
            <a:r>
              <a:rPr lang="en-US" sz="1400">
                <a:latin typeface="Apple Casual"/>
                <a:cs typeface="Apple Casual"/>
              </a:rPr>
              <a:t>90 – 92.9% 	A- </a:t>
            </a:r>
          </a:p>
          <a:p>
            <a:r>
              <a:rPr lang="en-US" sz="1400">
                <a:latin typeface="Apple Casual"/>
                <a:cs typeface="Apple Casual"/>
              </a:rPr>
              <a:t>87 – 89.9% 	B+ </a:t>
            </a:r>
          </a:p>
          <a:p>
            <a:r>
              <a:rPr lang="en-US" sz="1400">
                <a:latin typeface="Apple Casual"/>
                <a:cs typeface="Apple Casual"/>
              </a:rPr>
              <a:t>83 – 86.9% 	B </a:t>
            </a:r>
          </a:p>
          <a:p>
            <a:r>
              <a:rPr lang="en-US" sz="1400">
                <a:latin typeface="Apple Casual"/>
                <a:cs typeface="Apple Casual"/>
              </a:rPr>
              <a:t>80 – 82.9% 	B- </a:t>
            </a:r>
          </a:p>
          <a:p>
            <a:r>
              <a:rPr lang="en-US" sz="1400">
                <a:latin typeface="Apple Casual"/>
                <a:cs typeface="Apple Casual"/>
              </a:rPr>
              <a:t>77 – 79.9% 	C+ </a:t>
            </a:r>
          </a:p>
        </p:txBody>
      </p:sp>
      <p:sp>
        <p:nvSpPr>
          <p:cNvPr id="15" name="TextBox 14"/>
          <p:cNvSpPr txBox="1"/>
          <p:nvPr/>
        </p:nvSpPr>
        <p:spPr>
          <a:xfrm>
            <a:off x="1967364" y="725531"/>
            <a:ext cx="4189774" cy="1600438"/>
          </a:xfrm>
          <a:prstGeom prst="rect">
            <a:avLst/>
          </a:prstGeom>
          <a:noFill/>
        </p:spPr>
        <p:txBody>
          <a:bodyPr wrap="square" rtlCol="0">
            <a:spAutoFit/>
          </a:bodyPr>
          <a:lstStyle/>
          <a:p>
            <a:r>
              <a:rPr lang="en-US" sz="1400" dirty="0">
                <a:latin typeface="Apple Casual"/>
                <a:cs typeface="Apple Casual"/>
              </a:rPr>
              <a:t>73 – 76.9% 	C </a:t>
            </a:r>
          </a:p>
          <a:p>
            <a:r>
              <a:rPr lang="en-US" sz="1400" dirty="0">
                <a:latin typeface="Apple Casual"/>
                <a:cs typeface="Apple Casual"/>
              </a:rPr>
              <a:t>70 – 72.9% 	C- </a:t>
            </a:r>
          </a:p>
          <a:p>
            <a:r>
              <a:rPr lang="en-US" sz="1400" dirty="0">
                <a:latin typeface="Apple Casual"/>
                <a:cs typeface="Apple Casual"/>
              </a:rPr>
              <a:t>67 – 69.9% 	D+ </a:t>
            </a:r>
          </a:p>
          <a:p>
            <a:r>
              <a:rPr lang="en-US" sz="1400" dirty="0">
                <a:latin typeface="Apple Casual"/>
                <a:cs typeface="Apple Casual"/>
              </a:rPr>
              <a:t>63 – 66.9% 	D </a:t>
            </a:r>
          </a:p>
          <a:p>
            <a:r>
              <a:rPr lang="en-US" sz="1400" dirty="0">
                <a:latin typeface="Apple Casual"/>
                <a:cs typeface="Apple Casual"/>
              </a:rPr>
              <a:t>60 – 62.9% 	D- </a:t>
            </a:r>
          </a:p>
          <a:p>
            <a:r>
              <a:rPr lang="en-US" sz="1400">
                <a:latin typeface="Apple Casual"/>
                <a:cs typeface="Apple Casual"/>
              </a:rPr>
              <a:t>&lt; 60% 	F </a:t>
            </a:r>
          </a:p>
          <a:p>
            <a:endParaRPr lang="en-US" sz="1400" dirty="0">
              <a:latin typeface="Apple Casual"/>
              <a:cs typeface="Apple Casual"/>
            </a:endParaRPr>
          </a:p>
        </p:txBody>
      </p:sp>
      <p:sp>
        <p:nvSpPr>
          <p:cNvPr id="19" name="TextBox 18"/>
          <p:cNvSpPr txBox="1"/>
          <p:nvPr/>
        </p:nvSpPr>
        <p:spPr>
          <a:xfrm>
            <a:off x="46826" y="2222932"/>
            <a:ext cx="6798474" cy="984885"/>
          </a:xfrm>
          <a:prstGeom prst="rect">
            <a:avLst/>
          </a:prstGeom>
          <a:noFill/>
        </p:spPr>
        <p:txBody>
          <a:bodyPr wrap="square" rtlCol="0">
            <a:spAutoFit/>
          </a:bodyPr>
          <a:lstStyle/>
          <a:p>
            <a:r>
              <a:rPr lang="en-US" sz="1600" b="1" dirty="0">
                <a:latin typeface="Apple Casual"/>
                <a:cs typeface="Apple Casual"/>
              </a:rPr>
              <a:t>Need help?</a:t>
            </a:r>
            <a:r>
              <a:rPr lang="en-US" sz="1400" dirty="0">
                <a:latin typeface="Apple Casual"/>
                <a:cs typeface="Apple Casual"/>
              </a:rPr>
              <a:t> No problem! If something is preventing you from doing well in this class I urge you to come speak with me. I want you to do well. If you need accommodations to do your best work, contact disability services in Starr 313. Accommodation will </a:t>
            </a:r>
            <a:r>
              <a:rPr lang="en-US" sz="1400" u="sng" dirty="0">
                <a:latin typeface="Apple Casual"/>
                <a:cs typeface="Apple Casual"/>
              </a:rPr>
              <a:t>never</a:t>
            </a:r>
            <a:r>
              <a:rPr lang="en-US" sz="1400" dirty="0">
                <a:latin typeface="Apple Casual"/>
                <a:cs typeface="Apple Casual"/>
              </a:rPr>
              <a:t> result in a lower grade. </a:t>
            </a:r>
          </a:p>
        </p:txBody>
      </p:sp>
      <p:sp>
        <p:nvSpPr>
          <p:cNvPr id="20" name="TextBox 19"/>
          <p:cNvSpPr txBox="1"/>
          <p:nvPr/>
        </p:nvSpPr>
        <p:spPr>
          <a:xfrm>
            <a:off x="3676642" y="700817"/>
            <a:ext cx="2824577" cy="1231106"/>
          </a:xfrm>
          <a:prstGeom prst="rect">
            <a:avLst/>
          </a:prstGeom>
          <a:noFill/>
        </p:spPr>
        <p:txBody>
          <a:bodyPr wrap="square" rtlCol="0">
            <a:spAutoFit/>
          </a:bodyPr>
          <a:lstStyle/>
          <a:p>
            <a:r>
              <a:rPr lang="en-US" sz="1600" b="1">
                <a:latin typeface="Apple Casual"/>
                <a:cs typeface="Apple Casual"/>
              </a:rPr>
              <a:t>Extra credit</a:t>
            </a:r>
            <a:r>
              <a:rPr lang="en-US" sz="1600">
                <a:latin typeface="Apple Casual"/>
                <a:cs typeface="Apple Casual"/>
              </a:rPr>
              <a:t>: </a:t>
            </a:r>
            <a:r>
              <a:rPr lang="en-US" sz="1400">
                <a:latin typeface="Apple Casual"/>
                <a:cs typeface="Apple Casual"/>
              </a:rPr>
              <a:t>There is no extra credit offered for this course, with the exception of letter’s you’ll write to next year’s class. </a:t>
            </a:r>
          </a:p>
          <a:p>
            <a:endParaRPr lang="en-US" sz="1600" dirty="0">
              <a:latin typeface="Apple Casual"/>
              <a:cs typeface="Apple Casual"/>
            </a:endParaRPr>
          </a:p>
        </p:txBody>
      </p:sp>
      <p:sp>
        <p:nvSpPr>
          <p:cNvPr id="21" name="TextBox 20"/>
          <p:cNvSpPr txBox="1"/>
          <p:nvPr/>
        </p:nvSpPr>
        <p:spPr>
          <a:xfrm>
            <a:off x="50800" y="3259337"/>
            <a:ext cx="6794500" cy="769441"/>
          </a:xfrm>
          <a:prstGeom prst="rect">
            <a:avLst/>
          </a:prstGeom>
          <a:noFill/>
        </p:spPr>
        <p:txBody>
          <a:bodyPr wrap="square" rtlCol="0">
            <a:spAutoFit/>
          </a:bodyPr>
          <a:lstStyle/>
          <a:p>
            <a:r>
              <a:rPr lang="en-US" sz="1600" b="1">
                <a:latin typeface="Apple Casual"/>
                <a:cs typeface="Apple Casual"/>
              </a:rPr>
              <a:t>Plagarism </a:t>
            </a:r>
            <a:r>
              <a:rPr lang="en-US" sz="1400">
                <a:latin typeface="Apple Casual"/>
                <a:cs typeface="Apple Casual"/>
              </a:rPr>
              <a:t>on an assignment will result in a zero. A second occurrence will result in failure of the course. For my full policy see page 41 of the Ferris State University Student Handbook. </a:t>
            </a:r>
          </a:p>
        </p:txBody>
      </p:sp>
      <p:cxnSp>
        <p:nvCxnSpPr>
          <p:cNvPr id="23" name="Straight Connector 22"/>
          <p:cNvCxnSpPr/>
          <p:nvPr/>
        </p:nvCxnSpPr>
        <p:spPr>
          <a:xfrm>
            <a:off x="0" y="3272218"/>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5282" y="4003378"/>
            <a:ext cx="6794500" cy="553998"/>
          </a:xfrm>
          <a:prstGeom prst="rect">
            <a:avLst/>
          </a:prstGeom>
          <a:noFill/>
        </p:spPr>
        <p:txBody>
          <a:bodyPr wrap="square" rtlCol="0">
            <a:spAutoFit/>
          </a:bodyPr>
          <a:lstStyle/>
          <a:p>
            <a:r>
              <a:rPr lang="en-US" sz="1600" b="1" dirty="0">
                <a:latin typeface="Apple Casual"/>
                <a:cs typeface="Apple Casual"/>
              </a:rPr>
              <a:t>Showing up: </a:t>
            </a:r>
            <a:r>
              <a:rPr lang="en-US" sz="1400" dirty="0">
                <a:latin typeface="Apple Casual"/>
                <a:cs typeface="Apple Casual"/>
              </a:rPr>
              <a:t>I do not take attendance, but missing class will make this course much more difficult. </a:t>
            </a:r>
          </a:p>
        </p:txBody>
      </p:sp>
      <p:cxnSp>
        <p:nvCxnSpPr>
          <p:cNvPr id="25" name="Straight Connector 24"/>
          <p:cNvCxnSpPr/>
          <p:nvPr/>
        </p:nvCxnSpPr>
        <p:spPr>
          <a:xfrm>
            <a:off x="-2818" y="4027190"/>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8218" y="4582776"/>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800" y="4584364"/>
            <a:ext cx="6794500" cy="1200329"/>
          </a:xfrm>
          <a:prstGeom prst="rect">
            <a:avLst/>
          </a:prstGeom>
          <a:noFill/>
        </p:spPr>
        <p:txBody>
          <a:bodyPr wrap="square" rtlCol="0">
            <a:spAutoFit/>
          </a:bodyPr>
          <a:lstStyle/>
          <a:p>
            <a:r>
              <a:rPr lang="en-US" sz="1600" b="1" dirty="0">
                <a:latin typeface="Apple Casual"/>
                <a:cs typeface="Apple Casual"/>
              </a:rPr>
              <a:t>What you’ll be able to do: </a:t>
            </a:r>
            <a:r>
              <a:rPr lang="en-US" sz="1400" dirty="0">
                <a:latin typeface="Apple Casual"/>
                <a:cs typeface="Apple Casual"/>
              </a:rPr>
              <a:t>At the end of this course you will be able to find, understand, and communicate the latest advances in biology, and you will have significantly improved your scientific writing skills. You will also be able to choose a field of research, identify open questions, and write an original research proposal addressing one of those questions. In short, you will have the skills of a biologist. </a:t>
            </a:r>
          </a:p>
        </p:txBody>
      </p:sp>
      <p:cxnSp>
        <p:nvCxnSpPr>
          <p:cNvPr id="28" name="Straight Connector 27"/>
          <p:cNvCxnSpPr/>
          <p:nvPr/>
        </p:nvCxnSpPr>
        <p:spPr>
          <a:xfrm>
            <a:off x="-28218" y="5944838"/>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564" y="5992233"/>
            <a:ext cx="6706295" cy="2062103"/>
          </a:xfrm>
          <a:prstGeom prst="rect">
            <a:avLst/>
          </a:prstGeom>
          <a:noFill/>
        </p:spPr>
        <p:txBody>
          <a:bodyPr wrap="square" rtlCol="0">
            <a:spAutoFit/>
          </a:bodyPr>
          <a:lstStyle/>
          <a:p>
            <a:r>
              <a:rPr lang="en-US" sz="1600" b="1" dirty="0">
                <a:latin typeface="Apple Casual"/>
                <a:cs typeface="Apple Casual"/>
              </a:rPr>
              <a:t>How to do well in this course</a:t>
            </a:r>
            <a:endParaRPr lang="en-US" sz="1600" dirty="0">
              <a:latin typeface="Apple Casual"/>
              <a:cs typeface="Apple Casual"/>
            </a:endParaRPr>
          </a:p>
          <a:p>
            <a:pPr marL="342900" indent="-342900"/>
            <a:r>
              <a:rPr lang="en-US" sz="1400" dirty="0">
                <a:latin typeface="Apple Casual"/>
                <a:cs typeface="Apple Casual"/>
              </a:rPr>
              <a:t>1) Hand in all work on time. No late work is accepted.  </a:t>
            </a:r>
          </a:p>
          <a:p>
            <a:pPr marL="342900" indent="-342900"/>
            <a:r>
              <a:rPr lang="en-US" sz="1400" dirty="0">
                <a:latin typeface="Apple Casual"/>
                <a:cs typeface="Apple Casual"/>
              </a:rPr>
              <a:t>2) Ask questions! It’s the best way to learn. There are no dumb questions. </a:t>
            </a:r>
          </a:p>
          <a:p>
            <a:r>
              <a:rPr lang="en-US" sz="1400" dirty="0">
                <a:latin typeface="Apple Casual"/>
                <a:cs typeface="Apple Casual"/>
              </a:rPr>
              <a:t>3) Come to office hours for clarification of my comments on your writing. Sometimes a short conversation is more helpful than a lot of red ink. </a:t>
            </a:r>
          </a:p>
          <a:p>
            <a:r>
              <a:rPr lang="en-US" sz="1400" dirty="0">
                <a:latin typeface="Apple Casual"/>
                <a:cs typeface="Apple Casual"/>
              </a:rPr>
              <a:t>4) Complete all readings carefully. They will help immensely when completing your assignments. </a:t>
            </a:r>
          </a:p>
          <a:p>
            <a:r>
              <a:rPr lang="en-US" sz="1400" dirty="0">
                <a:latin typeface="Apple Casual"/>
                <a:cs typeface="Apple Casual"/>
              </a:rPr>
              <a:t>5) Help each other! Read each other’s work and provide feedback, but be careful to avoid </a:t>
            </a:r>
            <a:r>
              <a:rPr lang="en-US" sz="1400" dirty="0" err="1">
                <a:latin typeface="Apple Casual"/>
                <a:cs typeface="Apple Casual"/>
              </a:rPr>
              <a:t>plagarism</a:t>
            </a:r>
            <a:r>
              <a:rPr lang="en-US" sz="1400" dirty="0">
                <a:latin typeface="Apple Casual"/>
                <a:cs typeface="Apple Casual"/>
              </a:rPr>
              <a:t>. </a:t>
            </a:r>
          </a:p>
        </p:txBody>
      </p:sp>
      <p:cxnSp>
        <p:nvCxnSpPr>
          <p:cNvPr id="32" name="Straight Connector 31"/>
          <p:cNvCxnSpPr/>
          <p:nvPr/>
        </p:nvCxnSpPr>
        <p:spPr>
          <a:xfrm>
            <a:off x="0" y="8126982"/>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7641" y="8128570"/>
            <a:ext cx="5402321" cy="984885"/>
          </a:xfrm>
          <a:prstGeom prst="rect">
            <a:avLst/>
          </a:prstGeom>
          <a:noFill/>
        </p:spPr>
        <p:txBody>
          <a:bodyPr wrap="square" rtlCol="0">
            <a:spAutoFit/>
          </a:bodyPr>
          <a:lstStyle/>
          <a:p>
            <a:r>
              <a:rPr lang="en-US" sz="1600" b="1">
                <a:latin typeface="Apple Casual"/>
                <a:cs typeface="Apple Casual"/>
              </a:rPr>
              <a:t>A personal note: </a:t>
            </a:r>
            <a:r>
              <a:rPr lang="en-US" sz="1400">
                <a:latin typeface="Apple Casual"/>
                <a:cs typeface="Apple Casual"/>
              </a:rPr>
              <a:t>It is my hope that at the end of this class you will no longer think of yourself as a student, but as a professional who is capable of learning almost anything in biology on their own. </a:t>
            </a:r>
          </a:p>
        </p:txBody>
      </p:sp>
      <p:sp>
        <p:nvSpPr>
          <p:cNvPr id="35" name="TextBox 34"/>
          <p:cNvSpPr txBox="1"/>
          <p:nvPr/>
        </p:nvSpPr>
        <p:spPr>
          <a:xfrm>
            <a:off x="1123858" y="9035132"/>
            <a:ext cx="4727218" cy="830997"/>
          </a:xfrm>
          <a:prstGeom prst="rect">
            <a:avLst/>
          </a:prstGeom>
          <a:noFill/>
        </p:spPr>
        <p:txBody>
          <a:bodyPr wrap="square" rtlCol="0">
            <a:spAutoFit/>
          </a:bodyPr>
          <a:lstStyle/>
          <a:p>
            <a:r>
              <a:rPr lang="en-US" sz="1600">
                <a:latin typeface="Monotype Corsiva"/>
                <a:cs typeface="Monotype Corsiva"/>
              </a:rPr>
              <a:t>“Science is more than a body of knowledge. It is a way of thinking, a way of skeptically interrogating the universe.”</a:t>
            </a:r>
          </a:p>
          <a:p>
            <a:r>
              <a:rPr lang="en-US" sz="1600">
                <a:latin typeface="Monotype Corsiva"/>
                <a:cs typeface="Monotype Corsiva"/>
              </a:rPr>
              <a:t>							-Carl Sagan</a:t>
            </a:r>
          </a:p>
        </p:txBody>
      </p:sp>
      <p:pic>
        <p:nvPicPr>
          <p:cNvPr id="37" name="Picture 36"/>
          <p:cNvPicPr>
            <a:picLocks noChangeAspect="1"/>
          </p:cNvPicPr>
          <p:nvPr/>
        </p:nvPicPr>
        <p:blipFill>
          <a:blip r:embed="rId2"/>
          <a:srcRect l="15618" t="7211"/>
          <a:stretch>
            <a:fillRect/>
          </a:stretch>
        </p:blipFill>
        <p:spPr>
          <a:xfrm>
            <a:off x="5473700" y="8186852"/>
            <a:ext cx="1330682" cy="1699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207" y="39065"/>
            <a:ext cx="3621504" cy="430887"/>
          </a:xfrm>
          <a:prstGeom prst="rect">
            <a:avLst/>
          </a:prstGeom>
          <a:noFill/>
        </p:spPr>
        <p:txBody>
          <a:bodyPr wrap="none" rtlCol="0">
            <a:spAutoFit/>
          </a:bodyPr>
          <a:lstStyle/>
          <a:p>
            <a:r>
              <a:rPr lang="en-US" sz="2200" b="1">
                <a:latin typeface="Apple Casual"/>
                <a:cs typeface="Apple Casual"/>
              </a:rPr>
              <a:t>Class Schedule – BIOL 460</a:t>
            </a:r>
          </a:p>
        </p:txBody>
      </p:sp>
      <p:sp>
        <p:nvSpPr>
          <p:cNvPr id="4" name="TextBox 3"/>
          <p:cNvSpPr txBox="1"/>
          <p:nvPr/>
        </p:nvSpPr>
        <p:spPr>
          <a:xfrm>
            <a:off x="117120" y="498886"/>
            <a:ext cx="6740880" cy="553998"/>
          </a:xfrm>
          <a:prstGeom prst="rect">
            <a:avLst/>
          </a:prstGeom>
          <a:noFill/>
        </p:spPr>
        <p:txBody>
          <a:bodyPr wrap="square" rtlCol="0">
            <a:spAutoFit/>
          </a:bodyPr>
          <a:lstStyle/>
          <a:p>
            <a:r>
              <a:rPr lang="en-US" sz="1600" b="1" dirty="0">
                <a:latin typeface="Apple Casual"/>
                <a:cs typeface="Apple Casual"/>
              </a:rPr>
              <a:t>Changes to the schedule: </a:t>
            </a:r>
            <a:r>
              <a:rPr lang="en-US" sz="1400" dirty="0">
                <a:latin typeface="Apple Casual"/>
                <a:cs typeface="Apple Casual"/>
              </a:rPr>
              <a:t>I may make small changes to the class schedule in case of university closings or other events. </a:t>
            </a:r>
          </a:p>
        </p:txBody>
      </p:sp>
      <p:cxnSp>
        <p:nvCxnSpPr>
          <p:cNvPr id="5" name="Straight Connector 4"/>
          <p:cNvCxnSpPr/>
          <p:nvPr/>
        </p:nvCxnSpPr>
        <p:spPr>
          <a:xfrm>
            <a:off x="0" y="50047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0" y="1051296"/>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stretch>
            <a:fillRect/>
          </a:stretch>
        </p:blipFill>
        <p:spPr>
          <a:xfrm>
            <a:off x="11151" y="1123950"/>
            <a:ext cx="6858000" cy="83039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207" y="39065"/>
            <a:ext cx="3621504" cy="430887"/>
          </a:xfrm>
          <a:prstGeom prst="rect">
            <a:avLst/>
          </a:prstGeom>
          <a:noFill/>
        </p:spPr>
        <p:txBody>
          <a:bodyPr wrap="none" rtlCol="0">
            <a:spAutoFit/>
          </a:bodyPr>
          <a:lstStyle/>
          <a:p>
            <a:r>
              <a:rPr lang="en-US" sz="2200" b="1">
                <a:latin typeface="Apple Casual"/>
                <a:cs typeface="Apple Casual"/>
              </a:rPr>
              <a:t>Class Schedule – BIOL 460</a:t>
            </a:r>
          </a:p>
        </p:txBody>
      </p:sp>
      <p:cxnSp>
        <p:nvCxnSpPr>
          <p:cNvPr id="8" name="Straight Connector 7"/>
          <p:cNvCxnSpPr/>
          <p:nvPr/>
        </p:nvCxnSpPr>
        <p:spPr>
          <a:xfrm>
            <a:off x="0" y="500474"/>
            <a:ext cx="6858000"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2808" y="1642533"/>
            <a:ext cx="6905442" cy="71827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7" y="534746"/>
            <a:ext cx="6757803" cy="112360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4183</TotalTime>
  <Words>965</Words>
  <Application>Microsoft Macintosh PowerPoint</Application>
  <PresentationFormat>A4 Paper (210x297 mm)</PresentationFormat>
  <Paragraphs>75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Apple Casual</vt:lpstr>
      <vt:lpstr>Arial</vt:lpstr>
      <vt:lpstr>Calibri</vt:lpstr>
      <vt:lpstr>Monotype Corsiva</vt:lpstr>
      <vt:lpstr>Office Theme</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DeFraia</dc:creator>
  <cp:lastModifiedBy>Christopher DeFraia</cp:lastModifiedBy>
  <cp:revision>90</cp:revision>
  <cp:lastPrinted>2015-12-29T03:05:29Z</cp:lastPrinted>
  <dcterms:created xsi:type="dcterms:W3CDTF">2017-01-24T20:00:15Z</dcterms:created>
  <dcterms:modified xsi:type="dcterms:W3CDTF">2021-02-10T19:06:50Z</dcterms:modified>
</cp:coreProperties>
</file>