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7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89364"/>
  </p:normalViewPr>
  <p:slideViewPr>
    <p:cSldViewPr snapToGrid="0" snapToObjects="1" showGuides="1">
      <p:cViewPr>
        <p:scale>
          <a:sx n="79" d="100"/>
          <a:sy n="79" d="100"/>
        </p:scale>
        <p:origin x="2816" y="144"/>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CD1CE-470B-B348-8603-51F1751ED0C4}" type="datetimeFigureOut">
              <a:rPr lang="en-US"/>
              <a:pPr/>
              <a:t>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CD1CE-470B-B348-8603-51F1751ED0C4}" type="datetimeFigureOut">
              <a:rPr lang="en-US"/>
              <a:pPr/>
              <a:t>2/10/21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CD1CE-470B-B348-8603-51F1751ED0C4}" type="datetimeFigureOut">
              <a:rPr lang="en-US"/>
              <a:pPr/>
              <a:t>2/10/21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CD1CE-470B-B348-8603-51F1751ED0C4}" type="datetimeFigureOut">
              <a:rPr lang="en-US"/>
              <a:pPr/>
              <a:t>2/10/21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CD1CE-470B-B348-8603-51F1751ED0C4}" type="datetimeFigureOut">
              <a:rPr lang="en-US"/>
              <a:pPr/>
              <a:t>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CD1CE-470B-B348-8603-51F1751ED0C4}" type="datetimeFigureOut">
              <a:rPr lang="en-US"/>
              <a:pPr/>
              <a:t>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11CD1CE-470B-B348-8603-51F1751ED0C4}" type="datetimeFigureOut">
              <a:rPr lang="en-US"/>
              <a:pPr/>
              <a:t>2/10/21</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31E598A-6109-F64A-9520-058AFB66E22B}"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efraic@ferris.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Macintosh%20HD:Users:christopherdefraia:Desktop:Biol%20475:Bioinformatics%20Spring%202017%20Syllabus%20Working.docx!OLE_LINK3"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 y="34521"/>
            <a:ext cx="5548955" cy="400110"/>
          </a:xfrm>
          <a:prstGeom prst="rect">
            <a:avLst/>
          </a:prstGeom>
          <a:noFill/>
        </p:spPr>
        <p:txBody>
          <a:bodyPr wrap="none" rtlCol="0">
            <a:spAutoFit/>
          </a:bodyPr>
          <a:lstStyle/>
          <a:p>
            <a:r>
              <a:rPr lang="en-US" sz="2000" b="1" dirty="0">
                <a:latin typeface="Apple Casual"/>
              </a:rPr>
              <a:t>Welcome to Bioinformatics! – BIOL 475 Syllabus</a:t>
            </a:r>
          </a:p>
        </p:txBody>
      </p:sp>
      <p:sp>
        <p:nvSpPr>
          <p:cNvPr id="6" name="TextBox 5"/>
          <p:cNvSpPr txBox="1"/>
          <p:nvPr/>
        </p:nvSpPr>
        <p:spPr>
          <a:xfrm>
            <a:off x="125217" y="1730390"/>
            <a:ext cx="2952027" cy="1600438"/>
          </a:xfrm>
          <a:prstGeom prst="rect">
            <a:avLst/>
          </a:prstGeom>
          <a:noFill/>
        </p:spPr>
        <p:txBody>
          <a:bodyPr wrap="none" rtlCol="0">
            <a:spAutoFit/>
          </a:bodyPr>
          <a:lstStyle/>
          <a:p>
            <a:r>
              <a:rPr lang="en-US" sz="1400" dirty="0">
                <a:latin typeface="Apple Casual"/>
                <a:cs typeface="Apple Casual"/>
              </a:rPr>
              <a:t>Professor: Chris DeFraia</a:t>
            </a:r>
          </a:p>
          <a:p>
            <a:r>
              <a:rPr lang="en-US" sz="1400" dirty="0">
                <a:latin typeface="Apple Casual"/>
                <a:cs typeface="Apple Casual"/>
              </a:rPr>
              <a:t>Where and when to be there: </a:t>
            </a:r>
          </a:p>
          <a:p>
            <a:r>
              <a:rPr lang="en-US" sz="1400">
                <a:latin typeface="Apple Casual"/>
                <a:cs typeface="Apple Casual"/>
              </a:rPr>
              <a:t>	Mon, Wed </a:t>
            </a:r>
            <a:r>
              <a:rPr lang="en-US" sz="1400" dirty="0">
                <a:latin typeface="Apple Casual"/>
                <a:cs typeface="Apple Casual"/>
              </a:rPr>
              <a:t>9:00-10:15 ATC 176 </a:t>
            </a:r>
            <a:endParaRPr lang="en-US" sz="1400" dirty="0">
              <a:solidFill>
                <a:srgbClr val="FF0000"/>
              </a:solidFill>
              <a:latin typeface="Apple Casual"/>
              <a:cs typeface="Apple Casual"/>
            </a:endParaRPr>
          </a:p>
          <a:p>
            <a:r>
              <a:rPr lang="en-US" sz="1400" dirty="0">
                <a:latin typeface="Apple Casual"/>
                <a:cs typeface="Apple Casual"/>
              </a:rPr>
              <a:t>email: </a:t>
            </a:r>
            <a:r>
              <a:rPr lang="en-US" sz="1400" dirty="0">
                <a:latin typeface="Apple Casual"/>
                <a:cs typeface="Apple Casual"/>
                <a:hlinkClick r:id="rId2"/>
              </a:rPr>
              <a:t>defraic@ferris.edu</a:t>
            </a:r>
            <a:endParaRPr lang="en-US" sz="1400" dirty="0">
              <a:latin typeface="Apple Casual"/>
              <a:cs typeface="Apple Casual"/>
            </a:endParaRPr>
          </a:p>
          <a:p>
            <a:r>
              <a:rPr lang="en-US" sz="1400" dirty="0">
                <a:latin typeface="Apple Casual"/>
                <a:cs typeface="Apple Casual"/>
              </a:rPr>
              <a:t>phone: 231-591-2509</a:t>
            </a:r>
          </a:p>
          <a:p>
            <a:r>
              <a:rPr lang="en-US" sz="1400" dirty="0">
                <a:latin typeface="Apple Casual"/>
                <a:cs typeface="Apple Casual"/>
              </a:rPr>
              <a:t>office: ASC 2018</a:t>
            </a:r>
          </a:p>
          <a:p>
            <a:r>
              <a:rPr lang="en-US" sz="1400" dirty="0">
                <a:solidFill>
                  <a:srgbClr val="000000"/>
                </a:solidFill>
                <a:latin typeface="Apple Casual"/>
                <a:cs typeface="Apple Casual"/>
              </a:rPr>
              <a:t>office hours: M: 10:15-11:30 ATC 176</a:t>
            </a:r>
          </a:p>
        </p:txBody>
      </p:sp>
      <p:sp>
        <p:nvSpPr>
          <p:cNvPr id="11" name="TextBox 10"/>
          <p:cNvSpPr txBox="1"/>
          <p:nvPr/>
        </p:nvSpPr>
        <p:spPr>
          <a:xfrm>
            <a:off x="143962" y="535757"/>
            <a:ext cx="3409743" cy="1107996"/>
          </a:xfrm>
          <a:prstGeom prst="rect">
            <a:avLst/>
          </a:prstGeom>
          <a:noFill/>
          <a:ln w="19050">
            <a:solidFill>
              <a:schemeClr val="tx1"/>
            </a:solidFill>
          </a:ln>
        </p:spPr>
        <p:txBody>
          <a:bodyPr wrap="square" rtlCol="0">
            <a:spAutoFit/>
          </a:bodyPr>
          <a:lstStyle/>
          <a:p>
            <a:r>
              <a:rPr lang="en-US" b="1" dirty="0">
                <a:latin typeface="Apple Casual"/>
                <a:cs typeface="Apple Casual"/>
              </a:rPr>
              <a:t>What you’ll learn:</a:t>
            </a:r>
            <a:r>
              <a:rPr lang="en-US" sz="1600" dirty="0">
                <a:latin typeface="Apple Casual"/>
                <a:cs typeface="Apple Casual"/>
              </a:rPr>
              <a:t> How to analyze DNA sequences of human genes and interpret the results in the context of human genetic disease. </a:t>
            </a:r>
          </a:p>
        </p:txBody>
      </p:sp>
      <p:sp>
        <p:nvSpPr>
          <p:cNvPr id="15" name="TextBox 14"/>
          <p:cNvSpPr txBox="1"/>
          <p:nvPr/>
        </p:nvSpPr>
        <p:spPr>
          <a:xfrm>
            <a:off x="82569" y="3429778"/>
            <a:ext cx="4269160" cy="1200329"/>
          </a:xfrm>
          <a:prstGeom prst="rect">
            <a:avLst/>
          </a:prstGeom>
          <a:noFill/>
        </p:spPr>
        <p:txBody>
          <a:bodyPr wrap="square" rtlCol="0">
            <a:spAutoFit/>
          </a:bodyPr>
          <a:lstStyle/>
          <a:p>
            <a:r>
              <a:rPr lang="en-US" sz="1600" b="1" dirty="0">
                <a:latin typeface="Apple Casual"/>
                <a:cs typeface="Apple Casual"/>
              </a:rPr>
              <a:t>What you’ll read</a:t>
            </a:r>
            <a:r>
              <a:rPr lang="en-US" sz="1600" dirty="0">
                <a:latin typeface="Apple Casual"/>
                <a:cs typeface="Apple Casual"/>
              </a:rPr>
              <a:t>: </a:t>
            </a:r>
          </a:p>
          <a:p>
            <a:r>
              <a:rPr lang="en-US" sz="1400" dirty="0">
                <a:latin typeface="Apple Casual"/>
                <a:cs typeface="Apple Casual"/>
              </a:rPr>
              <a:t>1) Human Molecular Genetics 4th Edition, T. Strachan and A. Read, Garland Science, 2011. ISBN: 978-0815341499. </a:t>
            </a:r>
          </a:p>
          <a:p>
            <a:r>
              <a:rPr lang="en-US" sz="1400" dirty="0">
                <a:latin typeface="Apple Casual"/>
                <a:cs typeface="Apple Casual"/>
              </a:rPr>
              <a:t>2) Several guides on how to use </a:t>
            </a:r>
            <a:r>
              <a:rPr lang="en-US" sz="1400" dirty="0" err="1">
                <a:latin typeface="Apple Casual"/>
                <a:cs typeface="Apple Casual"/>
              </a:rPr>
              <a:t>bioinformatic</a:t>
            </a:r>
            <a:r>
              <a:rPr lang="en-US" sz="1400" dirty="0">
                <a:latin typeface="Apple Casual"/>
                <a:cs typeface="Apple Casual"/>
              </a:rPr>
              <a:t> programs.  </a:t>
            </a:r>
          </a:p>
        </p:txBody>
      </p:sp>
      <p:cxnSp>
        <p:nvCxnSpPr>
          <p:cNvPr id="18" name="Straight Arrow Connector 17"/>
          <p:cNvCxnSpPr>
            <a:cxnSpLocks/>
          </p:cNvCxnSpPr>
          <p:nvPr/>
        </p:nvCxnSpPr>
        <p:spPr>
          <a:xfrm>
            <a:off x="1681842" y="3614811"/>
            <a:ext cx="3508938" cy="0"/>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3321436"/>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 y="4858144"/>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2244" y="4870361"/>
            <a:ext cx="6350816" cy="769441"/>
          </a:xfrm>
          <a:prstGeom prst="rect">
            <a:avLst/>
          </a:prstGeom>
          <a:noFill/>
        </p:spPr>
        <p:txBody>
          <a:bodyPr wrap="square" rtlCol="0">
            <a:spAutoFit/>
          </a:bodyPr>
          <a:lstStyle/>
          <a:p>
            <a:r>
              <a:rPr lang="en-US" sz="1600" b="1" dirty="0">
                <a:latin typeface="Apple Casual"/>
                <a:cs typeface="Apple Casual"/>
              </a:rPr>
              <a:t>What class will be like</a:t>
            </a:r>
            <a:r>
              <a:rPr lang="en-US" sz="1600" dirty="0">
                <a:latin typeface="Apple Casual"/>
                <a:cs typeface="Apple Casual"/>
              </a:rPr>
              <a:t>: </a:t>
            </a:r>
            <a:r>
              <a:rPr lang="en-US" sz="1400" dirty="0">
                <a:latin typeface="Apple Casual"/>
                <a:cs typeface="Apple Casual"/>
              </a:rPr>
              <a:t>A mixture of </a:t>
            </a:r>
            <a:r>
              <a:rPr lang="en-US" sz="1400" dirty="0" err="1">
                <a:latin typeface="Apple Casual"/>
                <a:cs typeface="Apple Casual"/>
              </a:rPr>
              <a:t>powerpoint</a:t>
            </a:r>
            <a:r>
              <a:rPr lang="en-US" sz="1400" dirty="0">
                <a:latin typeface="Apple Casual"/>
                <a:cs typeface="Apple Casual"/>
              </a:rPr>
              <a:t> slides and tutorials on how to use </a:t>
            </a:r>
            <a:r>
              <a:rPr lang="en-US" sz="1400" dirty="0" err="1">
                <a:latin typeface="Apple Casual"/>
                <a:cs typeface="Apple Casual"/>
              </a:rPr>
              <a:t>bioinformatic</a:t>
            </a:r>
            <a:r>
              <a:rPr lang="en-US" sz="1400" dirty="0">
                <a:latin typeface="Apple Casual"/>
                <a:cs typeface="Apple Casual"/>
              </a:rPr>
              <a:t> programs. You’ll </a:t>
            </a:r>
            <a:r>
              <a:rPr lang="en-US" sz="1400">
                <a:latin typeface="Apple Casual"/>
                <a:cs typeface="Apple Casual"/>
              </a:rPr>
              <a:t>spend a lot </a:t>
            </a:r>
            <a:r>
              <a:rPr lang="en-US" sz="1400" dirty="0">
                <a:latin typeface="Apple Casual"/>
                <a:cs typeface="Apple Casual"/>
              </a:rPr>
              <a:t>of class time using these programs to analyze DNA sequences. No food or drinks in the classroom. </a:t>
            </a:r>
          </a:p>
        </p:txBody>
      </p:sp>
      <p:cxnSp>
        <p:nvCxnSpPr>
          <p:cNvPr id="28" name="Straight Connector 27"/>
          <p:cNvCxnSpPr/>
          <p:nvPr/>
        </p:nvCxnSpPr>
        <p:spPr>
          <a:xfrm>
            <a:off x="-501" y="5675580"/>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4681" y="5698386"/>
            <a:ext cx="6806080" cy="3046988"/>
          </a:xfrm>
          <a:prstGeom prst="rect">
            <a:avLst/>
          </a:prstGeom>
          <a:noFill/>
        </p:spPr>
        <p:txBody>
          <a:bodyPr wrap="square" rtlCol="0">
            <a:spAutoFit/>
          </a:bodyPr>
          <a:lstStyle/>
          <a:p>
            <a:r>
              <a:rPr lang="en-US" sz="1600" b="1" dirty="0">
                <a:latin typeface="Apple Casual"/>
                <a:cs typeface="Apple Casual"/>
              </a:rPr>
              <a:t>What you’ll do outside of class</a:t>
            </a:r>
            <a:r>
              <a:rPr lang="en-US" sz="1600" dirty="0">
                <a:latin typeface="Apple Casual"/>
                <a:cs typeface="Apple Casual"/>
              </a:rPr>
              <a:t>: </a:t>
            </a:r>
            <a:r>
              <a:rPr lang="en-US" sz="1400" dirty="0">
                <a:latin typeface="Apple Casual"/>
                <a:cs typeface="Apple Casual"/>
              </a:rPr>
              <a:t>1) Read the textbook and study the figures that cover the day’s material before coming to class. The class schedule tells you what you need to read for each class. 2) Homework, and lots of it! </a:t>
            </a:r>
            <a:r>
              <a:rPr lang="en-US" sz="1400" u="sng" dirty="0">
                <a:latin typeface="Apple Casual"/>
                <a:cs typeface="Apple Casual"/>
              </a:rPr>
              <a:t>HW is the most important part of this class</a:t>
            </a:r>
            <a:r>
              <a:rPr lang="en-US" sz="1400" dirty="0">
                <a:latin typeface="Apple Casual"/>
                <a:cs typeface="Apple Casual"/>
              </a:rPr>
              <a:t>. Some HW problems will only require looking up information. Others will require you to </a:t>
            </a:r>
            <a:r>
              <a:rPr lang="en-US" sz="1400" u="sng" dirty="0">
                <a:latin typeface="Apple Casual"/>
                <a:cs typeface="Apple Casual"/>
              </a:rPr>
              <a:t>think</a:t>
            </a:r>
            <a:r>
              <a:rPr lang="en-US" sz="1400" dirty="0">
                <a:latin typeface="Apple Casual"/>
                <a:cs typeface="Apple Casual"/>
              </a:rPr>
              <a:t> and </a:t>
            </a:r>
            <a:r>
              <a:rPr lang="en-US" sz="1400" u="sng" dirty="0">
                <a:latin typeface="Apple Casual"/>
                <a:cs typeface="Apple Casual"/>
              </a:rPr>
              <a:t>apply</a:t>
            </a:r>
            <a:r>
              <a:rPr lang="en-US" sz="1400" dirty="0">
                <a:latin typeface="Apple Casual"/>
                <a:cs typeface="Apple Casual"/>
              </a:rPr>
              <a:t> what you’ve learned. Still others will require you to analyze DNA sequences using </a:t>
            </a:r>
            <a:r>
              <a:rPr lang="en-US" sz="1400" dirty="0" err="1">
                <a:latin typeface="Apple Casual"/>
                <a:cs typeface="Apple Casual"/>
              </a:rPr>
              <a:t>bioinformatic</a:t>
            </a:r>
            <a:r>
              <a:rPr lang="en-US" sz="1400" dirty="0">
                <a:latin typeface="Apple Casual"/>
                <a:cs typeface="Apple Casual"/>
              </a:rPr>
              <a:t> programs. Your goal should be to learn </a:t>
            </a:r>
            <a:r>
              <a:rPr lang="en-US" sz="1400" u="sng" dirty="0">
                <a:latin typeface="Apple Casual"/>
                <a:cs typeface="Apple Casual"/>
              </a:rPr>
              <a:t>100%</a:t>
            </a:r>
            <a:r>
              <a:rPr lang="en-US" sz="1400" dirty="0">
                <a:latin typeface="Apple Casual"/>
                <a:cs typeface="Apple Casual"/>
              </a:rPr>
              <a:t> of the material. To this end you may </a:t>
            </a:r>
            <a:r>
              <a:rPr lang="en-US" sz="1400" u="sng" dirty="0">
                <a:latin typeface="Apple Casual"/>
                <a:cs typeface="Apple Casual"/>
              </a:rPr>
              <a:t>correct your HW and recover any missed points</a:t>
            </a:r>
            <a:r>
              <a:rPr lang="en-US" sz="1400" dirty="0">
                <a:latin typeface="Apple Casual"/>
                <a:cs typeface="Apple Casual"/>
              </a:rPr>
              <a:t>. </a:t>
            </a:r>
          </a:p>
          <a:p>
            <a:endParaRPr lang="en-US" sz="1600" b="1" dirty="0">
              <a:latin typeface="Apple Casual"/>
              <a:cs typeface="Apple Casual"/>
            </a:endParaRPr>
          </a:p>
          <a:p>
            <a:endParaRPr lang="en-US" sz="1600" b="1" dirty="0">
              <a:latin typeface="Apple Casual"/>
              <a:cs typeface="Apple Casual"/>
            </a:endParaRPr>
          </a:p>
          <a:p>
            <a:r>
              <a:rPr lang="en-US" sz="1600" b="1" dirty="0">
                <a:latin typeface="Apple Casual"/>
                <a:cs typeface="Apple Casual"/>
              </a:rPr>
              <a:t>When is HW due? </a:t>
            </a:r>
            <a:r>
              <a:rPr lang="en-US" sz="1400" dirty="0">
                <a:latin typeface="Apple Casual"/>
                <a:cs typeface="Apple Casual"/>
              </a:rPr>
              <a:t>Beginning of class on days indicated in the class schedule.</a:t>
            </a:r>
          </a:p>
          <a:p>
            <a:r>
              <a:rPr lang="en-US" sz="1600" b="1" dirty="0">
                <a:latin typeface="Apple Casual"/>
                <a:cs typeface="Apple Casual"/>
              </a:rPr>
              <a:t>Can you hand in HW late? </a:t>
            </a:r>
            <a:r>
              <a:rPr lang="en-US" sz="1400" dirty="0">
                <a:latin typeface="Apple Casual"/>
                <a:cs typeface="Apple Casual"/>
              </a:rPr>
              <a:t>No, unless you have a illness or school event with a note from your </a:t>
            </a:r>
            <a:r>
              <a:rPr lang="en-US" sz="1400" dirty="0" err="1">
                <a:latin typeface="Apple Casual"/>
                <a:cs typeface="Apple Casual"/>
              </a:rPr>
              <a:t>Dr’s</a:t>
            </a:r>
            <a:r>
              <a:rPr lang="en-US" sz="1400" dirty="0">
                <a:latin typeface="Apple Casual"/>
                <a:cs typeface="Apple Casual"/>
              </a:rPr>
              <a:t> office/coach/instructor. Incomplete assignments may not be corrected for credit. </a:t>
            </a:r>
          </a:p>
        </p:txBody>
      </p:sp>
      <p:sp>
        <p:nvSpPr>
          <p:cNvPr id="30" name="TextBox 29"/>
          <p:cNvSpPr txBox="1"/>
          <p:nvPr/>
        </p:nvSpPr>
        <p:spPr>
          <a:xfrm>
            <a:off x="4574441" y="7325734"/>
            <a:ext cx="1816631" cy="307777"/>
          </a:xfrm>
          <a:prstGeom prst="rect">
            <a:avLst/>
          </a:prstGeom>
          <a:noFill/>
        </p:spPr>
        <p:txBody>
          <a:bodyPr wrap="none" rtlCol="0">
            <a:spAutoFit/>
          </a:bodyPr>
          <a:lstStyle/>
          <a:p>
            <a:r>
              <a:rPr lang="en-US" sz="1400" i="1" dirty="0">
                <a:latin typeface="Apple Casual"/>
                <a:cs typeface="Apple Casual"/>
              </a:rPr>
              <a:t>You should do this!</a:t>
            </a:r>
          </a:p>
        </p:txBody>
      </p:sp>
      <p:sp>
        <p:nvSpPr>
          <p:cNvPr id="36" name="Bent Arrow 35"/>
          <p:cNvSpPr/>
          <p:nvPr/>
        </p:nvSpPr>
        <p:spPr>
          <a:xfrm rot="16200000">
            <a:off x="4190813" y="7076224"/>
            <a:ext cx="205781" cy="717502"/>
          </a:xfrm>
          <a:prstGeom prst="ben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pic>
        <p:nvPicPr>
          <p:cNvPr id="31" name="Picture 30"/>
          <p:cNvPicPr>
            <a:picLocks noChangeAspect="1"/>
          </p:cNvPicPr>
          <p:nvPr/>
        </p:nvPicPr>
        <p:blipFill>
          <a:blip r:embed="rId3"/>
          <a:srcRect t="4870" b="5082"/>
          <a:stretch>
            <a:fillRect/>
          </a:stretch>
        </p:blipFill>
        <p:spPr>
          <a:xfrm>
            <a:off x="5278775" y="3429778"/>
            <a:ext cx="1136630" cy="1326569"/>
          </a:xfrm>
          <a:prstGeom prst="rect">
            <a:avLst/>
          </a:prstGeom>
        </p:spPr>
      </p:pic>
      <p:pic>
        <p:nvPicPr>
          <p:cNvPr id="32" name="Picture 31"/>
          <p:cNvPicPr>
            <a:picLocks noChangeAspect="1"/>
          </p:cNvPicPr>
          <p:nvPr/>
        </p:nvPicPr>
        <p:blipFill>
          <a:blip r:embed="rId4"/>
          <a:stretch>
            <a:fillRect/>
          </a:stretch>
        </p:blipFill>
        <p:spPr>
          <a:xfrm>
            <a:off x="3782429" y="475728"/>
            <a:ext cx="2888605" cy="2475947"/>
          </a:xfrm>
          <a:prstGeom prst="rect">
            <a:avLst/>
          </a:prstGeom>
        </p:spPr>
      </p:pic>
      <p:sp>
        <p:nvSpPr>
          <p:cNvPr id="33" name="TextBox 32"/>
          <p:cNvSpPr txBox="1"/>
          <p:nvPr/>
        </p:nvSpPr>
        <p:spPr>
          <a:xfrm>
            <a:off x="64681" y="8837694"/>
            <a:ext cx="6798474" cy="769441"/>
          </a:xfrm>
          <a:prstGeom prst="rect">
            <a:avLst/>
          </a:prstGeom>
          <a:noFill/>
        </p:spPr>
        <p:txBody>
          <a:bodyPr wrap="square" rtlCol="0">
            <a:spAutoFit/>
          </a:bodyPr>
          <a:lstStyle/>
          <a:p>
            <a:r>
              <a:rPr lang="en-US" sz="1600" b="1">
                <a:latin typeface="Apple Casual"/>
                <a:cs typeface="Apple Casual"/>
              </a:rPr>
              <a:t>Exams: </a:t>
            </a:r>
            <a:r>
              <a:rPr lang="en-US" sz="1400">
                <a:latin typeface="Apple Casual"/>
                <a:cs typeface="Apple Casual"/>
              </a:rPr>
              <a:t>We will have two in-class exams (not cumulative) that will cover both theoretical aspects of the class and the use of bioinformatic programs. They will be taken on the computers in class. </a:t>
            </a:r>
          </a:p>
        </p:txBody>
      </p:sp>
      <p:cxnSp>
        <p:nvCxnSpPr>
          <p:cNvPr id="34" name="Straight Connector 33"/>
          <p:cNvCxnSpPr/>
          <p:nvPr/>
        </p:nvCxnSpPr>
        <p:spPr>
          <a:xfrm>
            <a:off x="-501" y="8800328"/>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rcRect l="17156" t="64049"/>
          <a:stretch>
            <a:fillRect/>
          </a:stretch>
        </p:blipFill>
        <p:spPr>
          <a:xfrm>
            <a:off x="2319652" y="7802751"/>
            <a:ext cx="4326577" cy="1499715"/>
          </a:xfrm>
          <a:prstGeom prst="rect">
            <a:avLst/>
          </a:prstGeom>
        </p:spPr>
      </p:pic>
      <p:sp>
        <p:nvSpPr>
          <p:cNvPr id="6" name="TextBox 5"/>
          <p:cNvSpPr txBox="1"/>
          <p:nvPr/>
        </p:nvSpPr>
        <p:spPr>
          <a:xfrm>
            <a:off x="0" y="0"/>
            <a:ext cx="6776859" cy="800219"/>
          </a:xfrm>
          <a:prstGeom prst="rect">
            <a:avLst/>
          </a:prstGeom>
          <a:noFill/>
        </p:spPr>
        <p:txBody>
          <a:bodyPr wrap="square" rtlCol="0">
            <a:spAutoFit/>
          </a:bodyPr>
          <a:lstStyle/>
          <a:p>
            <a:r>
              <a:rPr lang="en-US" sz="1600" b="1">
                <a:latin typeface="Apple Casual"/>
                <a:cs typeface="Apple Casual"/>
              </a:rPr>
              <a:t>Grades</a:t>
            </a:r>
            <a:r>
              <a:rPr lang="en-US" sz="1600">
                <a:latin typeface="Apple Casual"/>
                <a:cs typeface="Apple Casual"/>
              </a:rPr>
              <a:t>: </a:t>
            </a:r>
            <a:r>
              <a:rPr lang="en-US" sz="1400">
                <a:latin typeface="Apple Casual"/>
                <a:cs typeface="Apple Casual"/>
              </a:rPr>
              <a:t>Your final grade will come from HW, exams, and the final exam. All grades will be posted on blackboard. </a:t>
            </a:r>
          </a:p>
          <a:p>
            <a:endParaRPr lang="en-US" sz="1600">
              <a:latin typeface="Apple Casual"/>
              <a:cs typeface="Apple Casual"/>
            </a:endParaRPr>
          </a:p>
        </p:txBody>
      </p:sp>
      <p:cxnSp>
        <p:nvCxnSpPr>
          <p:cNvPr id="12" name="Straight Connector 11"/>
          <p:cNvCxnSpPr/>
          <p:nvPr/>
        </p:nvCxnSpPr>
        <p:spPr>
          <a:xfrm>
            <a:off x="0" y="3634478"/>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33809" y="376397"/>
            <a:ext cx="2035172" cy="1600438"/>
          </a:xfrm>
          <a:prstGeom prst="rect">
            <a:avLst/>
          </a:prstGeom>
          <a:noFill/>
        </p:spPr>
        <p:txBody>
          <a:bodyPr wrap="square" rtlCol="0">
            <a:spAutoFit/>
          </a:bodyPr>
          <a:lstStyle/>
          <a:p>
            <a:r>
              <a:rPr lang="en-US" sz="1400" b="1">
                <a:latin typeface="Apple Casual"/>
                <a:cs typeface="Apple Casual"/>
              </a:rPr>
              <a:t>Grading Scale</a:t>
            </a:r>
            <a:endParaRPr lang="en-US" sz="1400">
              <a:latin typeface="Apple Casual"/>
              <a:cs typeface="Apple Casual"/>
            </a:endParaRPr>
          </a:p>
          <a:p>
            <a:r>
              <a:rPr lang="en-US" sz="1400">
                <a:latin typeface="Apple Casual"/>
                <a:cs typeface="Apple Casual"/>
              </a:rPr>
              <a:t>93 – 100% 	A </a:t>
            </a:r>
          </a:p>
          <a:p>
            <a:r>
              <a:rPr lang="en-US" sz="1400">
                <a:latin typeface="Apple Casual"/>
                <a:cs typeface="Apple Casual"/>
              </a:rPr>
              <a:t>90 – 92.9% 	A- </a:t>
            </a:r>
          </a:p>
          <a:p>
            <a:r>
              <a:rPr lang="en-US" sz="1400">
                <a:latin typeface="Apple Casual"/>
                <a:cs typeface="Apple Casual"/>
              </a:rPr>
              <a:t>87 – 89.9% 	B+ </a:t>
            </a:r>
          </a:p>
          <a:p>
            <a:r>
              <a:rPr lang="en-US" sz="1400">
                <a:latin typeface="Apple Casual"/>
                <a:cs typeface="Apple Casual"/>
              </a:rPr>
              <a:t>83 – 86.9% 	B </a:t>
            </a:r>
          </a:p>
          <a:p>
            <a:r>
              <a:rPr lang="en-US" sz="1400">
                <a:latin typeface="Apple Casual"/>
                <a:cs typeface="Apple Casual"/>
              </a:rPr>
              <a:t>80 – 82.9% 	B- </a:t>
            </a:r>
          </a:p>
          <a:p>
            <a:r>
              <a:rPr lang="en-US" sz="1400">
                <a:latin typeface="Apple Casual"/>
                <a:cs typeface="Apple Casual"/>
              </a:rPr>
              <a:t>77 – 79.9% 	C+ </a:t>
            </a:r>
          </a:p>
        </p:txBody>
      </p:sp>
      <p:sp>
        <p:nvSpPr>
          <p:cNvPr id="15" name="TextBox 14"/>
          <p:cNvSpPr txBox="1"/>
          <p:nvPr/>
        </p:nvSpPr>
        <p:spPr>
          <a:xfrm>
            <a:off x="4633809" y="1866411"/>
            <a:ext cx="1973427" cy="1600438"/>
          </a:xfrm>
          <a:prstGeom prst="rect">
            <a:avLst/>
          </a:prstGeom>
          <a:noFill/>
        </p:spPr>
        <p:txBody>
          <a:bodyPr wrap="square" rtlCol="0">
            <a:spAutoFit/>
          </a:bodyPr>
          <a:lstStyle/>
          <a:p>
            <a:r>
              <a:rPr lang="en-US" sz="1400">
                <a:latin typeface="Apple Casual"/>
                <a:cs typeface="Apple Casual"/>
              </a:rPr>
              <a:t>73 – 76.9% 	C </a:t>
            </a:r>
          </a:p>
          <a:p>
            <a:r>
              <a:rPr lang="en-US" sz="1400">
                <a:latin typeface="Apple Casual"/>
                <a:cs typeface="Apple Casual"/>
              </a:rPr>
              <a:t>70 – 72.9% 	C- </a:t>
            </a:r>
          </a:p>
          <a:p>
            <a:r>
              <a:rPr lang="en-US" sz="1400">
                <a:latin typeface="Apple Casual"/>
                <a:cs typeface="Apple Casual"/>
              </a:rPr>
              <a:t>67 – 69.9% 	D+ </a:t>
            </a:r>
          </a:p>
          <a:p>
            <a:r>
              <a:rPr lang="en-US" sz="1400">
                <a:latin typeface="Apple Casual"/>
                <a:cs typeface="Apple Casual"/>
              </a:rPr>
              <a:t>63 – 66.9% 	D </a:t>
            </a:r>
          </a:p>
          <a:p>
            <a:r>
              <a:rPr lang="en-US" sz="1400">
                <a:latin typeface="Apple Casual"/>
                <a:cs typeface="Apple Casual"/>
              </a:rPr>
              <a:t>60 – 62.9% 	D- </a:t>
            </a:r>
          </a:p>
          <a:p>
            <a:r>
              <a:rPr lang="en-US" sz="1400">
                <a:latin typeface="Apple Casual"/>
                <a:cs typeface="Apple Casual"/>
              </a:rPr>
              <a:t>&lt; 60% 		F </a:t>
            </a:r>
          </a:p>
          <a:p>
            <a:endParaRPr lang="en-US" sz="1400">
              <a:latin typeface="Apple Casual"/>
              <a:cs typeface="Apple Casual"/>
            </a:endParaRPr>
          </a:p>
        </p:txBody>
      </p:sp>
      <p:sp>
        <p:nvSpPr>
          <p:cNvPr id="17" name="TextBox 16"/>
          <p:cNvSpPr txBox="1"/>
          <p:nvPr/>
        </p:nvSpPr>
        <p:spPr>
          <a:xfrm>
            <a:off x="1319017" y="2190375"/>
            <a:ext cx="1717736" cy="523220"/>
          </a:xfrm>
          <a:prstGeom prst="rect">
            <a:avLst/>
          </a:prstGeom>
          <a:noFill/>
        </p:spPr>
        <p:txBody>
          <a:bodyPr wrap="square" rtlCol="0">
            <a:spAutoFit/>
          </a:bodyPr>
          <a:lstStyle/>
          <a:p>
            <a:r>
              <a:rPr lang="en-US" sz="1400" b="1" i="1">
                <a:latin typeface="Apple Casual"/>
                <a:cs typeface="Apple Casual"/>
              </a:rPr>
              <a:t>You can get 100% of the HW points!</a:t>
            </a:r>
            <a:endParaRPr lang="en-US" sz="1400" i="1">
              <a:latin typeface="Apple Casual"/>
              <a:cs typeface="Apple Casual"/>
            </a:endParaRPr>
          </a:p>
        </p:txBody>
      </p:sp>
      <p:sp>
        <p:nvSpPr>
          <p:cNvPr id="18" name="Bent Arrow 17"/>
          <p:cNvSpPr/>
          <p:nvPr/>
        </p:nvSpPr>
        <p:spPr>
          <a:xfrm rot="5400000" flipH="1">
            <a:off x="3001584" y="1959593"/>
            <a:ext cx="699679" cy="410815"/>
          </a:xfrm>
          <a:prstGeom prst="bentArrow">
            <a:avLst>
              <a:gd name="adj1" fmla="val 25000"/>
              <a:gd name="adj2" fmla="val 25000"/>
              <a:gd name="adj3" fmla="val 25000"/>
              <a:gd name="adj4" fmla="val 41229"/>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19" name="TextBox 18"/>
          <p:cNvSpPr txBox="1"/>
          <p:nvPr/>
        </p:nvSpPr>
        <p:spPr>
          <a:xfrm>
            <a:off x="59526" y="3646088"/>
            <a:ext cx="6798474" cy="984885"/>
          </a:xfrm>
          <a:prstGeom prst="rect">
            <a:avLst/>
          </a:prstGeom>
          <a:noFill/>
        </p:spPr>
        <p:txBody>
          <a:bodyPr wrap="square" rtlCol="0">
            <a:spAutoFit/>
          </a:bodyPr>
          <a:lstStyle/>
          <a:p>
            <a:r>
              <a:rPr lang="en-US" sz="1600" b="1">
                <a:latin typeface="Apple Casual"/>
                <a:cs typeface="Apple Casual"/>
              </a:rPr>
              <a:t>Need help?</a:t>
            </a:r>
            <a:r>
              <a:rPr lang="en-US" sz="1400">
                <a:latin typeface="Apple Casual"/>
                <a:cs typeface="Apple Casual"/>
              </a:rPr>
              <a:t> No problem! If something is preventing you from doing well in this class I urge you to come speak with me. I want you to do well. If you need accomodations to do your best work, contact disability servics in Starr 313. Accomodation will </a:t>
            </a:r>
            <a:r>
              <a:rPr lang="en-US" sz="1400" u="sng">
                <a:latin typeface="Apple Casual"/>
                <a:cs typeface="Apple Casual"/>
              </a:rPr>
              <a:t>never</a:t>
            </a:r>
            <a:r>
              <a:rPr lang="en-US" sz="1400">
                <a:latin typeface="Apple Casual"/>
                <a:cs typeface="Apple Casual"/>
              </a:rPr>
              <a:t> result in a lower grade. </a:t>
            </a:r>
          </a:p>
        </p:txBody>
      </p:sp>
      <p:sp>
        <p:nvSpPr>
          <p:cNvPr id="20" name="TextBox 19"/>
          <p:cNvSpPr txBox="1"/>
          <p:nvPr/>
        </p:nvSpPr>
        <p:spPr>
          <a:xfrm>
            <a:off x="77931" y="2740247"/>
            <a:ext cx="4596828" cy="1015663"/>
          </a:xfrm>
          <a:prstGeom prst="rect">
            <a:avLst/>
          </a:prstGeom>
          <a:noFill/>
        </p:spPr>
        <p:txBody>
          <a:bodyPr wrap="square" rtlCol="0">
            <a:spAutoFit/>
          </a:bodyPr>
          <a:lstStyle/>
          <a:p>
            <a:r>
              <a:rPr lang="en-US" sz="1600" b="1">
                <a:latin typeface="Apple Casual"/>
                <a:cs typeface="Apple Casual"/>
              </a:rPr>
              <a:t>Extra credit</a:t>
            </a:r>
            <a:r>
              <a:rPr lang="en-US" sz="1600">
                <a:latin typeface="Apple Casual"/>
                <a:cs typeface="Apple Casual"/>
              </a:rPr>
              <a:t>: </a:t>
            </a:r>
            <a:r>
              <a:rPr lang="en-US" sz="1400">
                <a:latin typeface="Apple Casual"/>
                <a:cs typeface="Apple Casual"/>
              </a:rPr>
              <a:t>There is no extra credit with the exception of a letter you will write to next year’s students at the end of the semester. </a:t>
            </a:r>
          </a:p>
          <a:p>
            <a:endParaRPr lang="en-US" sz="1600">
              <a:latin typeface="Apple Casual"/>
              <a:cs typeface="Apple Casual"/>
            </a:endParaRPr>
          </a:p>
        </p:txBody>
      </p:sp>
      <p:sp>
        <p:nvSpPr>
          <p:cNvPr id="21" name="TextBox 20"/>
          <p:cNvSpPr txBox="1"/>
          <p:nvPr/>
        </p:nvSpPr>
        <p:spPr>
          <a:xfrm>
            <a:off x="50800" y="4695193"/>
            <a:ext cx="6794500" cy="769441"/>
          </a:xfrm>
          <a:prstGeom prst="rect">
            <a:avLst/>
          </a:prstGeom>
          <a:noFill/>
        </p:spPr>
        <p:txBody>
          <a:bodyPr wrap="square" rtlCol="0">
            <a:spAutoFit/>
          </a:bodyPr>
          <a:lstStyle/>
          <a:p>
            <a:r>
              <a:rPr lang="en-US" sz="1600" b="1">
                <a:latin typeface="Apple Casual"/>
                <a:cs typeface="Apple Casual"/>
              </a:rPr>
              <a:t>Cheating </a:t>
            </a:r>
            <a:r>
              <a:rPr lang="en-US" sz="1400">
                <a:latin typeface="Apple Casual"/>
                <a:cs typeface="Apple Casual"/>
              </a:rPr>
              <a:t>on an exam or plagarism of homework will result in a zero. A second occurrence will result in failure of the course. For my full policy see page 41 of the Ferris State University Student Handbook. </a:t>
            </a:r>
          </a:p>
        </p:txBody>
      </p:sp>
      <p:cxnSp>
        <p:nvCxnSpPr>
          <p:cNvPr id="23" name="Straight Connector 22"/>
          <p:cNvCxnSpPr/>
          <p:nvPr/>
        </p:nvCxnSpPr>
        <p:spPr>
          <a:xfrm>
            <a:off x="0" y="4676970"/>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282" y="5539086"/>
            <a:ext cx="6794500" cy="553998"/>
          </a:xfrm>
          <a:prstGeom prst="rect">
            <a:avLst/>
          </a:prstGeom>
          <a:noFill/>
        </p:spPr>
        <p:txBody>
          <a:bodyPr wrap="square" rtlCol="0">
            <a:spAutoFit/>
          </a:bodyPr>
          <a:lstStyle/>
          <a:p>
            <a:r>
              <a:rPr lang="en-US" sz="1600" b="1" dirty="0">
                <a:latin typeface="Apple Casual"/>
                <a:cs typeface="Apple Casual"/>
              </a:rPr>
              <a:t>Showing up: </a:t>
            </a:r>
            <a:r>
              <a:rPr lang="en-US" sz="1400" dirty="0">
                <a:latin typeface="Apple Casual"/>
                <a:cs typeface="Apple Casual"/>
              </a:rPr>
              <a:t>I do not take attendance, but it will be very difficult to learn how to use the programs if you are absent. </a:t>
            </a:r>
          </a:p>
        </p:txBody>
      </p:sp>
      <p:cxnSp>
        <p:nvCxnSpPr>
          <p:cNvPr id="25" name="Straight Connector 24"/>
          <p:cNvCxnSpPr/>
          <p:nvPr/>
        </p:nvCxnSpPr>
        <p:spPr>
          <a:xfrm>
            <a:off x="0" y="5544494"/>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9813" y="6219309"/>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0564" y="6283792"/>
            <a:ext cx="6706295" cy="2708434"/>
          </a:xfrm>
          <a:prstGeom prst="rect">
            <a:avLst/>
          </a:prstGeom>
          <a:noFill/>
        </p:spPr>
        <p:txBody>
          <a:bodyPr wrap="square" rtlCol="0">
            <a:spAutoFit/>
          </a:bodyPr>
          <a:lstStyle/>
          <a:p>
            <a:r>
              <a:rPr lang="en-US" sz="1600" b="1" dirty="0">
                <a:latin typeface="Apple Casual"/>
                <a:cs typeface="Apple Casual"/>
              </a:rPr>
              <a:t>How to do well in this course</a:t>
            </a:r>
            <a:endParaRPr lang="en-US" sz="1600" dirty="0">
              <a:latin typeface="Apple Casual"/>
              <a:cs typeface="Apple Casual"/>
            </a:endParaRPr>
          </a:p>
          <a:p>
            <a:r>
              <a:rPr lang="en-US" sz="1400" dirty="0">
                <a:latin typeface="Apple Casual"/>
                <a:cs typeface="Apple Casual"/>
              </a:rPr>
              <a:t>1) Do not miss class, especially classes that deal </a:t>
            </a:r>
            <a:r>
              <a:rPr lang="en-US" sz="1400" dirty="0" err="1">
                <a:latin typeface="Apple Casual"/>
                <a:cs typeface="Apple Casual"/>
              </a:rPr>
              <a:t>wtih</a:t>
            </a:r>
            <a:r>
              <a:rPr lang="en-US" sz="1400" dirty="0">
                <a:latin typeface="Apple Casual"/>
                <a:cs typeface="Apple Casual"/>
              </a:rPr>
              <a:t> bioinformatic programs. </a:t>
            </a:r>
          </a:p>
          <a:p>
            <a:r>
              <a:rPr lang="en-US" sz="1400" dirty="0">
                <a:latin typeface="Apple Casual"/>
                <a:cs typeface="Apple Casual"/>
              </a:rPr>
              <a:t>2) Do the assigned readings </a:t>
            </a:r>
            <a:r>
              <a:rPr lang="en-US" sz="1400" u="sng" dirty="0">
                <a:latin typeface="Apple Casual"/>
                <a:cs typeface="Apple Casual"/>
              </a:rPr>
              <a:t>before </a:t>
            </a:r>
            <a:r>
              <a:rPr lang="en-US" sz="1400" dirty="0">
                <a:latin typeface="Apple Casual"/>
                <a:cs typeface="Apple Casual"/>
              </a:rPr>
              <a:t>each class. They make the lecture much easier to understand. </a:t>
            </a:r>
          </a:p>
          <a:p>
            <a:r>
              <a:rPr lang="en-US" sz="1400" dirty="0">
                <a:latin typeface="Apple Casual"/>
                <a:cs typeface="Apple Casual"/>
              </a:rPr>
              <a:t>3) Submit HW on time. No late HW is accepted. </a:t>
            </a:r>
          </a:p>
          <a:p>
            <a:r>
              <a:rPr lang="en-US" sz="1400" dirty="0">
                <a:latin typeface="Apple Casual"/>
                <a:cs typeface="Apple Casual"/>
              </a:rPr>
              <a:t>4) Ask questions! It’s the best way to learn. There are no dumb questions. </a:t>
            </a:r>
          </a:p>
          <a:p>
            <a:r>
              <a:rPr lang="en-US" sz="1400" dirty="0">
                <a:latin typeface="Apple Casual"/>
                <a:cs typeface="Apple Casual"/>
              </a:rPr>
              <a:t>5) When studying for the exam, study the </a:t>
            </a:r>
          </a:p>
          <a:p>
            <a:r>
              <a:rPr lang="en-US" sz="1400" dirty="0">
                <a:latin typeface="Apple Casual"/>
                <a:cs typeface="Apple Casual"/>
              </a:rPr>
              <a:t>lecture slides, your class notes, </a:t>
            </a:r>
          </a:p>
          <a:p>
            <a:r>
              <a:rPr lang="en-US" sz="1400" dirty="0">
                <a:latin typeface="Apple Casual"/>
                <a:cs typeface="Apple Casual"/>
              </a:rPr>
              <a:t>and  HW questions. </a:t>
            </a:r>
          </a:p>
          <a:p>
            <a:r>
              <a:rPr lang="en-US" sz="1400" dirty="0">
                <a:latin typeface="Apple Casual"/>
                <a:cs typeface="Apple Casual"/>
              </a:rPr>
              <a:t>5) Correct all HWs </a:t>
            </a:r>
            <a:r>
              <a:rPr lang="en-US" sz="1400" u="sng" dirty="0">
                <a:latin typeface="Apple Casual"/>
                <a:cs typeface="Apple Casual"/>
              </a:rPr>
              <a:t>before</a:t>
            </a:r>
            <a:r>
              <a:rPr lang="en-US" sz="1400" dirty="0">
                <a:latin typeface="Apple Casual"/>
                <a:cs typeface="Apple Casual"/>
              </a:rPr>
              <a:t> </a:t>
            </a:r>
          </a:p>
          <a:p>
            <a:r>
              <a:rPr lang="en-US" sz="1400" dirty="0">
                <a:latin typeface="Apple Casual"/>
                <a:cs typeface="Apple Casual"/>
              </a:rPr>
              <a:t>taking the exam that </a:t>
            </a:r>
          </a:p>
          <a:p>
            <a:r>
              <a:rPr lang="en-US" sz="1400" dirty="0">
                <a:latin typeface="Apple Casual"/>
                <a:cs typeface="Apple Casual"/>
              </a:rPr>
              <a:t>covers that material. </a:t>
            </a:r>
          </a:p>
        </p:txBody>
      </p:sp>
      <p:sp>
        <p:nvSpPr>
          <p:cNvPr id="32" name="TextBox 31"/>
          <p:cNvSpPr txBox="1"/>
          <p:nvPr/>
        </p:nvSpPr>
        <p:spPr>
          <a:xfrm>
            <a:off x="92021" y="662547"/>
            <a:ext cx="4472309" cy="1600438"/>
          </a:xfrm>
          <a:prstGeom prst="rect">
            <a:avLst/>
          </a:prstGeom>
          <a:noFill/>
        </p:spPr>
        <p:txBody>
          <a:bodyPr wrap="square" rtlCol="0">
            <a:spAutoFit/>
          </a:bodyPr>
          <a:lstStyle/>
          <a:p>
            <a:r>
              <a:rPr lang="en-US" sz="1400" u="sng" dirty="0">
                <a:latin typeface="Apple Casual"/>
                <a:cs typeface="Apple Casual"/>
              </a:rPr>
              <a:t>Assessment</a:t>
            </a:r>
            <a:r>
              <a:rPr lang="en-US" sz="1400" dirty="0">
                <a:latin typeface="Apple Casual"/>
                <a:cs typeface="Apple Casual"/>
              </a:rPr>
              <a:t>				</a:t>
            </a:r>
            <a:r>
              <a:rPr lang="en-US" sz="1400" u="sng" dirty="0">
                <a:latin typeface="Apple Casual"/>
                <a:cs typeface="Apple Casual"/>
              </a:rPr>
              <a:t>Points</a:t>
            </a:r>
            <a:endParaRPr lang="en-US" sz="1400" dirty="0">
              <a:latin typeface="Apple Casual"/>
              <a:cs typeface="Apple Casual"/>
            </a:endParaRPr>
          </a:p>
          <a:p>
            <a:r>
              <a:rPr lang="en-US" sz="1400" dirty="0">
                <a:latin typeface="Apple Casual"/>
                <a:cs typeface="Apple Casual"/>
              </a:rPr>
              <a:t>Exams				200 (100 points each)</a:t>
            </a:r>
          </a:p>
          <a:p>
            <a:r>
              <a:rPr lang="en-US" sz="1400" dirty="0">
                <a:latin typeface="Apple Casual"/>
                <a:cs typeface="Apple Casual"/>
              </a:rPr>
              <a:t>Final project				100</a:t>
            </a:r>
          </a:p>
          <a:p>
            <a:r>
              <a:rPr lang="en-US" sz="1400" dirty="0">
                <a:latin typeface="Apple Casual"/>
                <a:cs typeface="Apple Casual"/>
              </a:rPr>
              <a:t>Oral presentation:			25</a:t>
            </a:r>
          </a:p>
          <a:p>
            <a:r>
              <a:rPr lang="en-US" sz="1400" dirty="0">
                <a:latin typeface="Apple Casual"/>
                <a:cs typeface="Apple Casual"/>
              </a:rPr>
              <a:t>Homework				175 (25 points each)</a:t>
            </a:r>
          </a:p>
          <a:p>
            <a:r>
              <a:rPr lang="en-US" sz="1400" b="1" dirty="0">
                <a:latin typeface="Apple Casual"/>
                <a:cs typeface="Apple Casual"/>
              </a:rPr>
              <a:t>Total Points Available:		500</a:t>
            </a:r>
            <a:endParaRPr lang="en-US" sz="1400" dirty="0">
              <a:latin typeface="Apple Casual"/>
              <a:cs typeface="Apple Casual"/>
            </a:endParaRPr>
          </a:p>
          <a:p>
            <a:endParaRPr lang="en-US" sz="1400" dirty="0">
              <a:latin typeface="Apple Casual"/>
              <a:cs typeface="Apple Casu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207" y="39065"/>
            <a:ext cx="3621504" cy="430887"/>
          </a:xfrm>
          <a:prstGeom prst="rect">
            <a:avLst/>
          </a:prstGeom>
          <a:noFill/>
        </p:spPr>
        <p:txBody>
          <a:bodyPr wrap="none" rtlCol="0">
            <a:spAutoFit/>
          </a:bodyPr>
          <a:lstStyle/>
          <a:p>
            <a:r>
              <a:rPr lang="en-US" sz="2200" b="1">
                <a:latin typeface="Apple Casual"/>
                <a:cs typeface="Apple Casual"/>
              </a:rPr>
              <a:t>Class Schedule – BIOL 475</a:t>
            </a:r>
          </a:p>
        </p:txBody>
      </p:sp>
      <p:sp>
        <p:nvSpPr>
          <p:cNvPr id="4" name="TextBox 3"/>
          <p:cNvSpPr txBox="1"/>
          <p:nvPr/>
        </p:nvSpPr>
        <p:spPr>
          <a:xfrm>
            <a:off x="117120" y="498886"/>
            <a:ext cx="6740880" cy="553998"/>
          </a:xfrm>
          <a:prstGeom prst="rect">
            <a:avLst/>
          </a:prstGeom>
          <a:noFill/>
        </p:spPr>
        <p:txBody>
          <a:bodyPr wrap="square" rtlCol="0">
            <a:spAutoFit/>
          </a:bodyPr>
          <a:lstStyle/>
          <a:p>
            <a:r>
              <a:rPr lang="en-US" sz="1600" b="1" dirty="0">
                <a:latin typeface="Apple Casual"/>
                <a:cs typeface="Apple Casual"/>
              </a:rPr>
              <a:t>Changes to the schedule: </a:t>
            </a:r>
            <a:r>
              <a:rPr lang="en-US" sz="1400" dirty="0">
                <a:latin typeface="Apple Casual"/>
                <a:cs typeface="Apple Casual"/>
              </a:rPr>
              <a:t>I may make small changes to the class schedule in case of university closings or variation in the time taken to cover topics. </a:t>
            </a:r>
          </a:p>
        </p:txBody>
      </p:sp>
      <p:cxnSp>
        <p:nvCxnSpPr>
          <p:cNvPr id="5" name="Straight Connector 4"/>
          <p:cNvCxnSpPr/>
          <p:nvPr/>
        </p:nvCxnSpPr>
        <p:spPr>
          <a:xfrm>
            <a:off x="0" y="500474"/>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0" y="1051296"/>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16931" y="1174423"/>
            <a:ext cx="7009170" cy="8342110"/>
          </a:xfrm>
          <a:prstGeom prst="rect">
            <a:avLst/>
          </a:prstGeom>
        </p:spPr>
      </p:pic>
      <p:sp>
        <p:nvSpPr>
          <p:cNvPr id="7" name="TextBox 6"/>
          <p:cNvSpPr txBox="1"/>
          <p:nvPr/>
        </p:nvSpPr>
        <p:spPr>
          <a:xfrm>
            <a:off x="-2266122" y="5088835"/>
            <a:ext cx="184731" cy="369332"/>
          </a:xfrm>
          <a:prstGeom prst="rect">
            <a:avLst/>
          </a:prstGeom>
          <a:noFill/>
        </p:spPr>
        <p:txBody>
          <a:bodyPr wrap="none" rtlCol="0">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9" name="Object 15"/>
          <p:cNvGraphicFramePr>
            <a:graphicFrameLocks noChangeAspect="1"/>
          </p:cNvGraphicFramePr>
          <p:nvPr/>
        </p:nvGraphicFramePr>
        <p:xfrm>
          <a:off x="88206" y="375853"/>
          <a:ext cx="6679117" cy="941352"/>
        </p:xfrm>
        <a:graphic>
          <a:graphicData uri="http://schemas.openxmlformats.org/presentationml/2006/ole">
            <mc:AlternateContent xmlns:mc="http://schemas.openxmlformats.org/markup-compatibility/2006">
              <mc:Choice xmlns:v="urn:schemas-microsoft-com:vml" Requires="v">
                <p:oleObj spid="_x0000_s16453" name="Document" r:id="rId3" imgW="5676900" imgH="800100" progId="Word.Document.12">
                  <p:link updateAutomatic="1"/>
                </p:oleObj>
              </mc:Choice>
              <mc:Fallback>
                <p:oleObj name="Document" r:id="rId3" imgW="5676900" imgH="800100" progId="Word.Document.12">
                  <p:link updateAutomatic="1"/>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6" y="375853"/>
                        <a:ext cx="6679117" cy="94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TextBox 6"/>
          <p:cNvSpPr txBox="1"/>
          <p:nvPr/>
        </p:nvSpPr>
        <p:spPr>
          <a:xfrm>
            <a:off x="88207" y="39065"/>
            <a:ext cx="3621504" cy="430887"/>
          </a:xfrm>
          <a:prstGeom prst="rect">
            <a:avLst/>
          </a:prstGeom>
          <a:noFill/>
        </p:spPr>
        <p:txBody>
          <a:bodyPr wrap="none" rtlCol="0">
            <a:spAutoFit/>
          </a:bodyPr>
          <a:lstStyle/>
          <a:p>
            <a:r>
              <a:rPr lang="en-US" sz="2200" b="1">
                <a:latin typeface="Apple Casual"/>
                <a:cs typeface="Apple Casual"/>
              </a:rPr>
              <a:t>Class Schedule – BIOL 475</a:t>
            </a:r>
          </a:p>
        </p:txBody>
      </p:sp>
      <p:cxnSp>
        <p:nvCxnSpPr>
          <p:cNvPr id="8" name="Straight Connector 7"/>
          <p:cNvCxnSpPr/>
          <p:nvPr/>
        </p:nvCxnSpPr>
        <p:spPr>
          <a:xfrm>
            <a:off x="0" y="500474"/>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5"/>
          <a:stretch>
            <a:fillRect/>
          </a:stretch>
        </p:blipFill>
        <p:spPr>
          <a:xfrm>
            <a:off x="-46034" y="958077"/>
            <a:ext cx="7132634" cy="65992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14807</TotalTime>
  <Words>833</Words>
  <Application>Microsoft Macintosh PowerPoint</Application>
  <PresentationFormat>A4 Paper (210x297 mm)</PresentationFormat>
  <Paragraphs>59</Paragraphs>
  <Slides>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4</vt:i4>
      </vt:variant>
    </vt:vector>
  </HeadingPairs>
  <TitlesOfParts>
    <vt:vector size="9" baseType="lpstr">
      <vt:lpstr>Apple Casual</vt:lpstr>
      <vt:lpstr>Arial</vt:lpstr>
      <vt:lpstr>Calibri</vt:lpstr>
      <vt:lpstr>Office Theme</vt:lpstr>
      <vt:lpstr>Macintosh%20HD:Users:christopherdefraia:Desktop:Biol%20475:Bioinformatics%20Spring%202017%20Syllabus%20Working.docx!OLE_LINK3</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DeFraia</dc:creator>
  <cp:lastModifiedBy>Christopher DeFraia</cp:lastModifiedBy>
  <cp:revision>66</cp:revision>
  <cp:lastPrinted>2016-01-07T21:39:11Z</cp:lastPrinted>
  <dcterms:created xsi:type="dcterms:W3CDTF">2017-01-01T21:42:07Z</dcterms:created>
  <dcterms:modified xsi:type="dcterms:W3CDTF">2021-02-10T18:58:18Z</dcterms:modified>
</cp:coreProperties>
</file>